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7.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 id="2147483739" r:id="rId2"/>
    <p:sldMasterId id="2147483780" r:id="rId3"/>
    <p:sldMasterId id="2147483792" r:id="rId4"/>
    <p:sldMasterId id="2147483845" r:id="rId5"/>
    <p:sldMasterId id="2147483857" r:id="rId6"/>
    <p:sldMasterId id="2147483874" r:id="rId7"/>
    <p:sldMasterId id="2147483938" r:id="rId8"/>
  </p:sldMasterIdLst>
  <p:notesMasterIdLst>
    <p:notesMasterId r:id="rId46"/>
  </p:notesMasterIdLst>
  <p:sldIdLst>
    <p:sldId id="1018" r:id="rId9"/>
    <p:sldId id="992" r:id="rId10"/>
    <p:sldId id="993" r:id="rId11"/>
    <p:sldId id="520" r:id="rId12"/>
    <p:sldId id="540" r:id="rId13"/>
    <p:sldId id="996" r:id="rId14"/>
    <p:sldId id="445" r:id="rId15"/>
    <p:sldId id="921" r:id="rId16"/>
    <p:sldId id="1016" r:id="rId17"/>
    <p:sldId id="929" r:id="rId18"/>
    <p:sldId id="998" r:id="rId19"/>
    <p:sldId id="957" r:id="rId20"/>
    <p:sldId id="924" r:id="rId21"/>
    <p:sldId id="1006" r:id="rId22"/>
    <p:sldId id="916" r:id="rId23"/>
    <p:sldId id="323" r:id="rId24"/>
    <p:sldId id="988" r:id="rId25"/>
    <p:sldId id="1007" r:id="rId26"/>
    <p:sldId id="1008" r:id="rId27"/>
    <p:sldId id="979" r:id="rId28"/>
    <p:sldId id="454" r:id="rId29"/>
    <p:sldId id="1000" r:id="rId30"/>
    <p:sldId id="524" r:id="rId31"/>
    <p:sldId id="1009" r:id="rId32"/>
    <p:sldId id="1015" r:id="rId33"/>
    <p:sldId id="471" r:id="rId34"/>
    <p:sldId id="473" r:id="rId35"/>
    <p:sldId id="477" r:id="rId36"/>
    <p:sldId id="481" r:id="rId37"/>
    <p:sldId id="484" r:id="rId38"/>
    <p:sldId id="257" r:id="rId39"/>
    <p:sldId id="1005" r:id="rId40"/>
    <p:sldId id="543" r:id="rId41"/>
    <p:sldId id="969" r:id="rId42"/>
    <p:sldId id="563" r:id="rId43"/>
    <p:sldId id="986" r:id="rId44"/>
    <p:sldId id="985" r:id="rId45"/>
  </p:sldIdLst>
  <p:sldSz cx="9144000" cy="5143500" type="screen16x9"/>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nie Varnell" initials="" lastIdx="7" clrIdx="0"/>
  <p:cmAuthor id="1" name="Robert Childs" initials="" lastIdx="1" clrIdx="1"/>
  <p:cmAuthor id="2" name="James Sizemore" initials="" lastIdx="1" clrIdx="2"/>
  <p:cmAuthor id="3" name="Melissia Larson" initials="" lastIdx="9" clrIdx="3"/>
  <p:cmAuthor id="4" name="Melissia Larson" initials="ML" lastIdx="7" clrIdx="4"/>
  <p:cmAuthor id="5" name="Melissia Larson" initials="ML [2]" lastIdx="1" clrIdx="5"/>
  <p:cmAuthor id="6" name="Melissia Larson" initials="ML [3]" lastIdx="1" clrIdx="6"/>
  <p:cmAuthor id="7" name="Melissia Larson" initials="ML [4]" lastIdx="1" clrIdx="7"/>
  <p:cmAuthor id="8" name="Melissia Larson" initials="ML [5]" lastIdx="1" clrIdx="8"/>
  <p:cmAuthor id="9" name="Melissia Larson" initials="ML [6]" lastIdx="1" clrIdx="9"/>
  <p:cmAuthor id="10" name="Melissia Larson" initials="ML [7]" lastIdx="1" clrIdx="10"/>
  <p:cmAuthor id="11" name="Melissia Larson" initials="ML [8]" lastIdx="1" clrIdx="11"/>
  <p:cmAuthor id="12" name="Melissia Larson" initials="ML [9]" lastIdx="1" clrIdx="12"/>
  <p:cmAuthor id="13" name="Melissia Larson" initials="ML [10]" lastIdx="1" clrIdx="13"/>
  <p:cmAuthor id="14" name="Melissia Larson" initials="ML [11]" lastIdx="1" clrIdx="14"/>
  <p:cmAuthor id="15" name="Melissia Larson" initials="ML [12]" lastIdx="1" clrIdx="15"/>
  <p:cmAuthor id="16" name="Melissia Larson" initials="ML [13]" lastIdx="1" clrIdx="16"/>
  <p:cmAuthor id="17" name="Melissia Larson" initials="ML [14]" lastIdx="1" clrIdx="17"/>
  <p:cmAuthor id="18" name="Melissia Larson" initials="ML [15]" lastIdx="1" clrIdx="18"/>
  <p:cmAuthor id="19" name="Robert B.B. Childs" initials="RBBC" lastIdx="1" clrIdx="19"/>
  <p:cmAuthor id="20" name="Robert B.B. Childs" initials="RBBC [2]" lastIdx="1" clrIdx="20"/>
  <p:cmAuthor id="21" name="Robert B.B. Childs" initials="RBBC [3]" lastIdx="1" clrIdx="21"/>
  <p:cmAuthor id="22" name="Robert B.B. Childs" initials="RBBC [4]" lastIdx="1" clrIdx="22"/>
  <p:cmAuthor id="23" name="Caroline M" initials="CM" lastIdx="1" clrIdx="2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A338"/>
    <a:srgbClr val="D09B00"/>
    <a:srgbClr val="00194C"/>
    <a:srgbClr val="8616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7" autoAdjust="0"/>
    <p:restoredTop sz="74588"/>
  </p:normalViewPr>
  <p:slideViewPr>
    <p:cSldViewPr snapToGrid="0" snapToObjects="1">
      <p:cViewPr varScale="1">
        <p:scale>
          <a:sx n="146" d="100"/>
          <a:sy n="146" d="100"/>
        </p:scale>
        <p:origin x="456" y="114"/>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omments/comment1.xml><?xml version="1.0" encoding="utf-8"?>
<p:cmLst xmlns:a="http://schemas.openxmlformats.org/drawingml/2006/main" xmlns:r="http://schemas.openxmlformats.org/officeDocument/2006/relationships" xmlns:p="http://schemas.openxmlformats.org/presentationml/2006/main">
  <p:cm authorId="23" dt="2023-01-18T16:20:46.550" idx="1">
    <p:pos x="10" y="10"/>
    <p:text>Idaho has some data if you want to include it. It doesn't go back as far as 2010 because they weren't tracking, but they have death data from 2018 and forward showing the upward trend in deaths. </p:text>
    <p:extLst>
      <p:ext uri="{C676402C-5697-4E1C-873F-D02D1690AC5C}">
        <p15:threadingInfo xmlns:p15="http://schemas.microsoft.com/office/powerpoint/2012/main" timeZoneBias="300"/>
      </p:ext>
    </p:extLst>
  </p:cm>
</p:cmLst>
</file>

<file path=ppt/diagrams/_rels/data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ata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_rels/drawing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svg"/><Relationship Id="rId1" Type="http://schemas.openxmlformats.org/officeDocument/2006/relationships/image" Target="../media/image46.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17AC37-4529-4DC1-9077-33B1E13074D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26A9218-8D24-4C61-889F-D495DF9E6E92}">
      <dgm:prSet/>
      <dgm:spPr/>
      <dgm:t>
        <a:bodyPr/>
        <a:lstStyle/>
        <a:p>
          <a:r>
            <a:rPr lang="en-US"/>
            <a:t>Opioid Overdose Epidemiology</a:t>
          </a:r>
        </a:p>
      </dgm:t>
    </dgm:pt>
    <dgm:pt modelId="{E8018AD3-60D9-421F-BF42-60B1A448BC81}" type="parTrans" cxnId="{58B842DA-F3CA-4469-8B6F-A890296C3E63}">
      <dgm:prSet/>
      <dgm:spPr/>
      <dgm:t>
        <a:bodyPr/>
        <a:lstStyle/>
        <a:p>
          <a:endParaRPr lang="en-US"/>
        </a:p>
      </dgm:t>
    </dgm:pt>
    <dgm:pt modelId="{0057F468-85FE-4EF2-81F9-1D45CC1C9F7D}" type="sibTrans" cxnId="{58B842DA-F3CA-4469-8B6F-A890296C3E63}">
      <dgm:prSet/>
      <dgm:spPr/>
      <dgm:t>
        <a:bodyPr/>
        <a:lstStyle/>
        <a:p>
          <a:endParaRPr lang="en-US"/>
        </a:p>
      </dgm:t>
    </dgm:pt>
    <dgm:pt modelId="{61070DC1-9BEA-46E5-B832-FEF110F72CE3}">
      <dgm:prSet/>
      <dgm:spPr/>
      <dgm:t>
        <a:bodyPr/>
        <a:lstStyle/>
        <a:p>
          <a:r>
            <a:rPr lang="en-US"/>
            <a:t>Stigma</a:t>
          </a:r>
        </a:p>
      </dgm:t>
    </dgm:pt>
    <dgm:pt modelId="{A90F564B-575E-46F7-8471-B003AC16547C}" type="parTrans" cxnId="{A04460F0-A83B-468C-A787-6E776CA0C751}">
      <dgm:prSet/>
      <dgm:spPr/>
      <dgm:t>
        <a:bodyPr/>
        <a:lstStyle/>
        <a:p>
          <a:endParaRPr lang="en-US"/>
        </a:p>
      </dgm:t>
    </dgm:pt>
    <dgm:pt modelId="{637FB4F9-B111-47A4-8CD7-5DA024FADD4C}" type="sibTrans" cxnId="{A04460F0-A83B-468C-A787-6E776CA0C751}">
      <dgm:prSet/>
      <dgm:spPr/>
      <dgm:t>
        <a:bodyPr/>
        <a:lstStyle/>
        <a:p>
          <a:endParaRPr lang="en-US"/>
        </a:p>
      </dgm:t>
    </dgm:pt>
    <dgm:pt modelId="{C06CCAF4-16AF-41CC-A6EE-B40C9D9137A8}">
      <dgm:prSet/>
      <dgm:spPr/>
      <dgm:t>
        <a:bodyPr/>
        <a:lstStyle/>
        <a:p>
          <a:r>
            <a:rPr lang="en-US"/>
            <a:t>Harm Reduction Philosophy</a:t>
          </a:r>
        </a:p>
      </dgm:t>
    </dgm:pt>
    <dgm:pt modelId="{17B44299-7C08-46D3-A40A-B77B74A43DF0}" type="parTrans" cxnId="{651CA16E-E51C-49EA-AD81-EA1AB9EC8620}">
      <dgm:prSet/>
      <dgm:spPr/>
      <dgm:t>
        <a:bodyPr/>
        <a:lstStyle/>
        <a:p>
          <a:endParaRPr lang="en-US"/>
        </a:p>
      </dgm:t>
    </dgm:pt>
    <dgm:pt modelId="{81AA5B04-8F84-4D5A-ABD2-B8208DAADB95}" type="sibTrans" cxnId="{651CA16E-E51C-49EA-AD81-EA1AB9EC8620}">
      <dgm:prSet/>
      <dgm:spPr/>
      <dgm:t>
        <a:bodyPr/>
        <a:lstStyle/>
        <a:p>
          <a:endParaRPr lang="en-US"/>
        </a:p>
      </dgm:t>
    </dgm:pt>
    <dgm:pt modelId="{C9880662-BFF5-427E-8342-2B79EC428223}">
      <dgm:prSet/>
      <dgm:spPr/>
      <dgm:t>
        <a:bodyPr/>
        <a:lstStyle/>
        <a:p>
          <a:r>
            <a:rPr lang="en-US"/>
            <a:t>Engaging Law Enforcement</a:t>
          </a:r>
        </a:p>
      </dgm:t>
    </dgm:pt>
    <dgm:pt modelId="{9004A55F-03CA-4BA3-BEA6-DE31251DD7E8}" type="parTrans" cxnId="{5805082F-DBD7-4A3C-80CF-16E534F7750F}">
      <dgm:prSet/>
      <dgm:spPr/>
      <dgm:t>
        <a:bodyPr/>
        <a:lstStyle/>
        <a:p>
          <a:endParaRPr lang="en-US"/>
        </a:p>
      </dgm:t>
    </dgm:pt>
    <dgm:pt modelId="{2DEAA2AA-F264-4532-9EBD-A24B3308F1C3}" type="sibTrans" cxnId="{5805082F-DBD7-4A3C-80CF-16E534F7750F}">
      <dgm:prSet/>
      <dgm:spPr/>
      <dgm:t>
        <a:bodyPr/>
        <a:lstStyle/>
        <a:p>
          <a:endParaRPr lang="en-US"/>
        </a:p>
      </dgm:t>
    </dgm:pt>
    <dgm:pt modelId="{AB85ED1C-E0F6-4AE7-94E2-B26D095BC66C}">
      <dgm:prSet/>
      <dgm:spPr/>
      <dgm:t>
        <a:bodyPr/>
        <a:lstStyle/>
        <a:p>
          <a:r>
            <a:rPr lang="en-US"/>
            <a:t>Harm Reduction Strategies</a:t>
          </a:r>
        </a:p>
      </dgm:t>
    </dgm:pt>
    <dgm:pt modelId="{16DCB520-8E78-4E5A-8535-0303B4AE9080}" type="parTrans" cxnId="{CA4D8488-0508-4637-89F6-6F618D65E7A8}">
      <dgm:prSet/>
      <dgm:spPr/>
      <dgm:t>
        <a:bodyPr/>
        <a:lstStyle/>
        <a:p>
          <a:endParaRPr lang="en-US"/>
        </a:p>
      </dgm:t>
    </dgm:pt>
    <dgm:pt modelId="{B76F135E-1745-4DE1-BDCC-6F0A6C384106}" type="sibTrans" cxnId="{CA4D8488-0508-4637-89F6-6F618D65E7A8}">
      <dgm:prSet/>
      <dgm:spPr/>
      <dgm:t>
        <a:bodyPr/>
        <a:lstStyle/>
        <a:p>
          <a:endParaRPr lang="en-US"/>
        </a:p>
      </dgm:t>
    </dgm:pt>
    <dgm:pt modelId="{0CFF7989-A71D-4DC0-AD00-C907C867C77C}">
      <dgm:prSet/>
      <dgm:spPr/>
      <dgm:t>
        <a:bodyPr/>
        <a:lstStyle/>
        <a:p>
          <a:r>
            <a:rPr lang="en-US"/>
            <a:t>911 Good Samaritan and Access to Naloxone Law</a:t>
          </a:r>
        </a:p>
      </dgm:t>
    </dgm:pt>
    <dgm:pt modelId="{D1BB76DC-BEC8-4338-B27E-A168C50F3D4C}" type="parTrans" cxnId="{B27C3645-5402-40EA-99AC-81CDEEB9594B}">
      <dgm:prSet/>
      <dgm:spPr/>
      <dgm:t>
        <a:bodyPr/>
        <a:lstStyle/>
        <a:p>
          <a:endParaRPr lang="en-US"/>
        </a:p>
      </dgm:t>
    </dgm:pt>
    <dgm:pt modelId="{BE5211CC-2DD9-46B7-A6F6-0EE1F0B6F588}" type="sibTrans" cxnId="{B27C3645-5402-40EA-99AC-81CDEEB9594B}">
      <dgm:prSet/>
      <dgm:spPr/>
      <dgm:t>
        <a:bodyPr/>
        <a:lstStyle/>
        <a:p>
          <a:endParaRPr lang="en-US"/>
        </a:p>
      </dgm:t>
    </dgm:pt>
    <dgm:pt modelId="{129559F6-5A21-43D1-8109-D55AEF43CB65}">
      <dgm:prSet/>
      <dgm:spPr/>
      <dgm:t>
        <a:bodyPr/>
        <a:lstStyle/>
        <a:p>
          <a:r>
            <a:rPr lang="en-US"/>
            <a:t>Syringe Access</a:t>
          </a:r>
        </a:p>
      </dgm:t>
    </dgm:pt>
    <dgm:pt modelId="{48DFE7C9-4441-4241-9EF6-246B009F8812}" type="parTrans" cxnId="{D590375A-97F2-420D-942A-97A963080C9D}">
      <dgm:prSet/>
      <dgm:spPr/>
      <dgm:t>
        <a:bodyPr/>
        <a:lstStyle/>
        <a:p>
          <a:endParaRPr lang="en-US"/>
        </a:p>
      </dgm:t>
    </dgm:pt>
    <dgm:pt modelId="{C597E7C4-9330-4D8B-8435-C617B9905296}" type="sibTrans" cxnId="{D590375A-97F2-420D-942A-97A963080C9D}">
      <dgm:prSet/>
      <dgm:spPr/>
      <dgm:t>
        <a:bodyPr/>
        <a:lstStyle/>
        <a:p>
          <a:endParaRPr lang="en-US"/>
        </a:p>
      </dgm:t>
    </dgm:pt>
    <dgm:pt modelId="{FC5041DE-92CB-45AC-B9E7-479F96AA2DDC}">
      <dgm:prSet/>
      <dgm:spPr/>
      <dgm:t>
        <a:bodyPr/>
        <a:lstStyle/>
        <a:p>
          <a:r>
            <a:rPr lang="en-US"/>
            <a:t>Naloxone</a:t>
          </a:r>
        </a:p>
      </dgm:t>
    </dgm:pt>
    <dgm:pt modelId="{4B9DAC0B-FB80-4014-A508-E34DDE3E897A}" type="parTrans" cxnId="{8D81E088-A55C-4551-AB7C-DBE2FDCD1440}">
      <dgm:prSet/>
      <dgm:spPr/>
      <dgm:t>
        <a:bodyPr/>
        <a:lstStyle/>
        <a:p>
          <a:endParaRPr lang="en-US"/>
        </a:p>
      </dgm:t>
    </dgm:pt>
    <dgm:pt modelId="{CBF570BE-C6BF-4343-A0DA-D19918D221A8}" type="sibTrans" cxnId="{8D81E088-A55C-4551-AB7C-DBE2FDCD1440}">
      <dgm:prSet/>
      <dgm:spPr/>
      <dgm:t>
        <a:bodyPr/>
        <a:lstStyle/>
        <a:p>
          <a:endParaRPr lang="en-US"/>
        </a:p>
      </dgm:t>
    </dgm:pt>
    <dgm:pt modelId="{EFB32512-6C09-4E57-8525-FDC7005A3E41}">
      <dgm:prSet/>
      <dgm:spPr/>
      <dgm:t>
        <a:bodyPr/>
        <a:lstStyle/>
        <a:p>
          <a:r>
            <a:rPr lang="en-US"/>
            <a:t>Law Enforcement Assisted Diversion (LEAD) </a:t>
          </a:r>
        </a:p>
      </dgm:t>
    </dgm:pt>
    <dgm:pt modelId="{CE646B0D-2FE6-4A0A-A8D0-F26340EADB5C}" type="parTrans" cxnId="{FFEC18E8-1AB1-481B-B24F-0A53296AD96F}">
      <dgm:prSet/>
      <dgm:spPr/>
      <dgm:t>
        <a:bodyPr/>
        <a:lstStyle/>
        <a:p>
          <a:endParaRPr lang="en-US"/>
        </a:p>
      </dgm:t>
    </dgm:pt>
    <dgm:pt modelId="{65DA2083-2F89-4191-88D3-0FCF2ED9AC5A}" type="sibTrans" cxnId="{FFEC18E8-1AB1-481B-B24F-0A53296AD96F}">
      <dgm:prSet/>
      <dgm:spPr/>
      <dgm:t>
        <a:bodyPr/>
        <a:lstStyle/>
        <a:p>
          <a:endParaRPr lang="en-US"/>
        </a:p>
      </dgm:t>
    </dgm:pt>
    <dgm:pt modelId="{E82D719E-9C45-471B-B833-7E06FDFE1744}">
      <dgm:prSet/>
      <dgm:spPr/>
      <dgm:t>
        <a:bodyPr/>
        <a:lstStyle/>
        <a:p>
          <a:r>
            <a:rPr lang="en-US"/>
            <a:t>Promising Practices</a:t>
          </a:r>
        </a:p>
      </dgm:t>
    </dgm:pt>
    <dgm:pt modelId="{CD20E016-FBFA-4007-B163-F331AC8C2948}" type="parTrans" cxnId="{5599A609-0851-49E8-ACCB-6099A65816E0}">
      <dgm:prSet/>
      <dgm:spPr/>
      <dgm:t>
        <a:bodyPr/>
        <a:lstStyle/>
        <a:p>
          <a:endParaRPr lang="en-US"/>
        </a:p>
      </dgm:t>
    </dgm:pt>
    <dgm:pt modelId="{DA05AC5E-4B88-4789-9820-EFBE0B5E5F81}" type="sibTrans" cxnId="{5599A609-0851-49E8-ACCB-6099A65816E0}">
      <dgm:prSet/>
      <dgm:spPr/>
      <dgm:t>
        <a:bodyPr/>
        <a:lstStyle/>
        <a:p>
          <a:endParaRPr lang="en-US"/>
        </a:p>
      </dgm:t>
    </dgm:pt>
    <dgm:pt modelId="{3A9005B8-588D-4FBF-93C1-9CFDA9749A43}">
      <dgm:prSet/>
      <dgm:spPr/>
      <dgm:t>
        <a:bodyPr/>
        <a:lstStyle/>
        <a:p>
          <a:r>
            <a:rPr lang="en-US"/>
            <a:t>Overdose Follow-ups</a:t>
          </a:r>
        </a:p>
      </dgm:t>
    </dgm:pt>
    <dgm:pt modelId="{740E1D97-350A-4853-993B-18C1B33FBF74}" type="parTrans" cxnId="{F158ED98-0127-4267-8134-8158B5488FF0}">
      <dgm:prSet/>
      <dgm:spPr/>
      <dgm:t>
        <a:bodyPr/>
        <a:lstStyle/>
        <a:p>
          <a:endParaRPr lang="en-US"/>
        </a:p>
      </dgm:t>
    </dgm:pt>
    <dgm:pt modelId="{BE98959C-C903-4C3B-A9E5-E1B80582499E}" type="sibTrans" cxnId="{F158ED98-0127-4267-8134-8158B5488FF0}">
      <dgm:prSet/>
      <dgm:spPr/>
      <dgm:t>
        <a:bodyPr/>
        <a:lstStyle/>
        <a:p>
          <a:endParaRPr lang="en-US"/>
        </a:p>
      </dgm:t>
    </dgm:pt>
    <dgm:pt modelId="{D33969C5-B3C8-4D49-BD6D-3823E4F0475B}">
      <dgm:prSet/>
      <dgm:spPr/>
      <dgm:t>
        <a:bodyPr/>
        <a:lstStyle/>
        <a:p>
          <a:r>
            <a:rPr lang="en-US"/>
            <a:t>EMS Take Home Kits</a:t>
          </a:r>
        </a:p>
      </dgm:t>
    </dgm:pt>
    <dgm:pt modelId="{9237AE73-80F7-46EF-B569-9C54FB3A0CBD}" type="parTrans" cxnId="{0E76BB7B-A934-461C-BA02-E842853AB2A1}">
      <dgm:prSet/>
      <dgm:spPr/>
      <dgm:t>
        <a:bodyPr/>
        <a:lstStyle/>
        <a:p>
          <a:endParaRPr lang="en-US"/>
        </a:p>
      </dgm:t>
    </dgm:pt>
    <dgm:pt modelId="{0FA4108B-70AA-495A-BA65-0EC53DA1E1F0}" type="sibTrans" cxnId="{0E76BB7B-A934-461C-BA02-E842853AB2A1}">
      <dgm:prSet/>
      <dgm:spPr/>
      <dgm:t>
        <a:bodyPr/>
        <a:lstStyle/>
        <a:p>
          <a:endParaRPr lang="en-US"/>
        </a:p>
      </dgm:t>
    </dgm:pt>
    <dgm:pt modelId="{FAE35934-CAA7-41B5-95DB-C71775EB9B86}" type="pres">
      <dgm:prSet presAssocID="{5817AC37-4529-4DC1-9077-33B1E13074D8}" presName="linear" presStyleCnt="0">
        <dgm:presLayoutVars>
          <dgm:animLvl val="lvl"/>
          <dgm:resizeHandles val="exact"/>
        </dgm:presLayoutVars>
      </dgm:prSet>
      <dgm:spPr/>
    </dgm:pt>
    <dgm:pt modelId="{E14B7530-BD5A-491E-BC2F-AF1B92987594}" type="pres">
      <dgm:prSet presAssocID="{026A9218-8D24-4C61-889F-D495DF9E6E92}" presName="parentText" presStyleLbl="node1" presStyleIdx="0" presStyleCnt="6">
        <dgm:presLayoutVars>
          <dgm:chMax val="0"/>
          <dgm:bulletEnabled val="1"/>
        </dgm:presLayoutVars>
      </dgm:prSet>
      <dgm:spPr/>
    </dgm:pt>
    <dgm:pt modelId="{F99A94D2-A412-440A-B5C8-BAD50D50C4A1}" type="pres">
      <dgm:prSet presAssocID="{0057F468-85FE-4EF2-81F9-1D45CC1C9F7D}" presName="spacer" presStyleCnt="0"/>
      <dgm:spPr/>
    </dgm:pt>
    <dgm:pt modelId="{04DFA62A-3FAE-4E83-B6DA-74810F1AC28E}" type="pres">
      <dgm:prSet presAssocID="{61070DC1-9BEA-46E5-B832-FEF110F72CE3}" presName="parentText" presStyleLbl="node1" presStyleIdx="1" presStyleCnt="6">
        <dgm:presLayoutVars>
          <dgm:chMax val="0"/>
          <dgm:bulletEnabled val="1"/>
        </dgm:presLayoutVars>
      </dgm:prSet>
      <dgm:spPr/>
    </dgm:pt>
    <dgm:pt modelId="{DDC402D0-4B40-40DE-8AFE-406457C045E5}" type="pres">
      <dgm:prSet presAssocID="{637FB4F9-B111-47A4-8CD7-5DA024FADD4C}" presName="spacer" presStyleCnt="0"/>
      <dgm:spPr/>
    </dgm:pt>
    <dgm:pt modelId="{BCDE9C79-C318-47C9-90F6-0D8F99C5E152}" type="pres">
      <dgm:prSet presAssocID="{C06CCAF4-16AF-41CC-A6EE-B40C9D9137A8}" presName="parentText" presStyleLbl="node1" presStyleIdx="2" presStyleCnt="6">
        <dgm:presLayoutVars>
          <dgm:chMax val="0"/>
          <dgm:bulletEnabled val="1"/>
        </dgm:presLayoutVars>
      </dgm:prSet>
      <dgm:spPr/>
    </dgm:pt>
    <dgm:pt modelId="{2B456F05-964D-46FD-9C02-DABC44E5D372}" type="pres">
      <dgm:prSet presAssocID="{81AA5B04-8F84-4D5A-ABD2-B8208DAADB95}" presName="spacer" presStyleCnt="0"/>
      <dgm:spPr/>
    </dgm:pt>
    <dgm:pt modelId="{DBEF46C5-C0F9-4A08-B21A-353EAF807BB5}" type="pres">
      <dgm:prSet presAssocID="{C9880662-BFF5-427E-8342-2B79EC428223}" presName="parentText" presStyleLbl="node1" presStyleIdx="3" presStyleCnt="6">
        <dgm:presLayoutVars>
          <dgm:chMax val="0"/>
          <dgm:bulletEnabled val="1"/>
        </dgm:presLayoutVars>
      </dgm:prSet>
      <dgm:spPr/>
    </dgm:pt>
    <dgm:pt modelId="{6698FEB8-84B5-4EE8-B969-A83EA4370B7D}" type="pres">
      <dgm:prSet presAssocID="{2DEAA2AA-F264-4532-9EBD-A24B3308F1C3}" presName="spacer" presStyleCnt="0"/>
      <dgm:spPr/>
    </dgm:pt>
    <dgm:pt modelId="{2680EB31-2F36-4632-A66D-7F5A14A65F02}" type="pres">
      <dgm:prSet presAssocID="{AB85ED1C-E0F6-4AE7-94E2-B26D095BC66C}" presName="parentText" presStyleLbl="node1" presStyleIdx="4" presStyleCnt="6">
        <dgm:presLayoutVars>
          <dgm:chMax val="0"/>
          <dgm:bulletEnabled val="1"/>
        </dgm:presLayoutVars>
      </dgm:prSet>
      <dgm:spPr/>
    </dgm:pt>
    <dgm:pt modelId="{54AA431D-50A6-4DF9-8277-0B4DC02C39B9}" type="pres">
      <dgm:prSet presAssocID="{AB85ED1C-E0F6-4AE7-94E2-B26D095BC66C}" presName="childText" presStyleLbl="revTx" presStyleIdx="0" presStyleCnt="2">
        <dgm:presLayoutVars>
          <dgm:bulletEnabled val="1"/>
        </dgm:presLayoutVars>
      </dgm:prSet>
      <dgm:spPr/>
    </dgm:pt>
    <dgm:pt modelId="{E3D011A7-D9EE-492D-938B-BF8BB53E31AE}" type="pres">
      <dgm:prSet presAssocID="{E82D719E-9C45-471B-B833-7E06FDFE1744}" presName="parentText" presStyleLbl="node1" presStyleIdx="5" presStyleCnt="6">
        <dgm:presLayoutVars>
          <dgm:chMax val="0"/>
          <dgm:bulletEnabled val="1"/>
        </dgm:presLayoutVars>
      </dgm:prSet>
      <dgm:spPr/>
    </dgm:pt>
    <dgm:pt modelId="{871366C6-A173-467E-99E5-E627B3420A1B}" type="pres">
      <dgm:prSet presAssocID="{E82D719E-9C45-471B-B833-7E06FDFE1744}" presName="childText" presStyleLbl="revTx" presStyleIdx="1" presStyleCnt="2">
        <dgm:presLayoutVars>
          <dgm:bulletEnabled val="1"/>
        </dgm:presLayoutVars>
      </dgm:prSet>
      <dgm:spPr/>
    </dgm:pt>
  </dgm:ptLst>
  <dgm:cxnLst>
    <dgm:cxn modelId="{5599A609-0851-49E8-ACCB-6099A65816E0}" srcId="{5817AC37-4529-4DC1-9077-33B1E13074D8}" destId="{E82D719E-9C45-471B-B833-7E06FDFE1744}" srcOrd="5" destOrd="0" parTransId="{CD20E016-FBFA-4007-B163-F331AC8C2948}" sibTransId="{DA05AC5E-4B88-4789-9820-EFBE0B5E5F81}"/>
    <dgm:cxn modelId="{C8DEE20C-A310-4692-8890-52BAD46D545D}" type="presOf" srcId="{EFB32512-6C09-4E57-8525-FDC7005A3E41}" destId="{54AA431D-50A6-4DF9-8277-0B4DC02C39B9}" srcOrd="0" destOrd="3" presId="urn:microsoft.com/office/officeart/2005/8/layout/vList2"/>
    <dgm:cxn modelId="{20F18910-0936-4FE1-8E17-036C26311782}" type="presOf" srcId="{C06CCAF4-16AF-41CC-A6EE-B40C9D9137A8}" destId="{BCDE9C79-C318-47C9-90F6-0D8F99C5E152}" srcOrd="0" destOrd="0" presId="urn:microsoft.com/office/officeart/2005/8/layout/vList2"/>
    <dgm:cxn modelId="{8A2F9911-6418-449A-BE93-530CB2E96F1C}" type="presOf" srcId="{026A9218-8D24-4C61-889F-D495DF9E6E92}" destId="{E14B7530-BD5A-491E-BC2F-AF1B92987594}" srcOrd="0" destOrd="0" presId="urn:microsoft.com/office/officeart/2005/8/layout/vList2"/>
    <dgm:cxn modelId="{5805082F-DBD7-4A3C-80CF-16E534F7750F}" srcId="{5817AC37-4529-4DC1-9077-33B1E13074D8}" destId="{C9880662-BFF5-427E-8342-2B79EC428223}" srcOrd="3" destOrd="0" parTransId="{9004A55F-03CA-4BA3-BEA6-DE31251DD7E8}" sibTransId="{2DEAA2AA-F264-4532-9EBD-A24B3308F1C3}"/>
    <dgm:cxn modelId="{E921CE5B-CA71-4A42-9793-6939A2B2340F}" type="presOf" srcId="{61070DC1-9BEA-46E5-B832-FEF110F72CE3}" destId="{04DFA62A-3FAE-4E83-B6DA-74810F1AC28E}" srcOrd="0" destOrd="0" presId="urn:microsoft.com/office/officeart/2005/8/layout/vList2"/>
    <dgm:cxn modelId="{2F3D5663-358E-4E7B-9C3B-85A49220EAA8}" type="presOf" srcId="{AB85ED1C-E0F6-4AE7-94E2-B26D095BC66C}" destId="{2680EB31-2F36-4632-A66D-7F5A14A65F02}" srcOrd="0" destOrd="0" presId="urn:microsoft.com/office/officeart/2005/8/layout/vList2"/>
    <dgm:cxn modelId="{B27C3645-5402-40EA-99AC-81CDEEB9594B}" srcId="{AB85ED1C-E0F6-4AE7-94E2-B26D095BC66C}" destId="{0CFF7989-A71D-4DC0-AD00-C907C867C77C}" srcOrd="0" destOrd="0" parTransId="{D1BB76DC-BEC8-4338-B27E-A168C50F3D4C}" sibTransId="{BE5211CC-2DD9-46B7-A6F6-0EE1F0B6F588}"/>
    <dgm:cxn modelId="{651CA16E-E51C-49EA-AD81-EA1AB9EC8620}" srcId="{5817AC37-4529-4DC1-9077-33B1E13074D8}" destId="{C06CCAF4-16AF-41CC-A6EE-B40C9D9137A8}" srcOrd="2" destOrd="0" parTransId="{17B44299-7C08-46D3-A40A-B77B74A43DF0}" sibTransId="{81AA5B04-8F84-4D5A-ABD2-B8208DAADB95}"/>
    <dgm:cxn modelId="{BE08F256-8431-49CB-9F27-9DCF69C23500}" type="presOf" srcId="{FC5041DE-92CB-45AC-B9E7-479F96AA2DDC}" destId="{54AA431D-50A6-4DF9-8277-0B4DC02C39B9}" srcOrd="0" destOrd="2" presId="urn:microsoft.com/office/officeart/2005/8/layout/vList2"/>
    <dgm:cxn modelId="{D590375A-97F2-420D-942A-97A963080C9D}" srcId="{AB85ED1C-E0F6-4AE7-94E2-B26D095BC66C}" destId="{129559F6-5A21-43D1-8109-D55AEF43CB65}" srcOrd="1" destOrd="0" parTransId="{48DFE7C9-4441-4241-9EF6-246B009F8812}" sibTransId="{C597E7C4-9330-4D8B-8435-C617B9905296}"/>
    <dgm:cxn modelId="{0E76BB7B-A934-461C-BA02-E842853AB2A1}" srcId="{E82D719E-9C45-471B-B833-7E06FDFE1744}" destId="{D33969C5-B3C8-4D49-BD6D-3823E4F0475B}" srcOrd="1" destOrd="0" parTransId="{9237AE73-80F7-46EF-B569-9C54FB3A0CBD}" sibTransId="{0FA4108B-70AA-495A-BA65-0EC53DA1E1F0}"/>
    <dgm:cxn modelId="{A53D1E7C-A310-41F4-B8E0-C400CBFB00CD}" type="presOf" srcId="{D33969C5-B3C8-4D49-BD6D-3823E4F0475B}" destId="{871366C6-A173-467E-99E5-E627B3420A1B}" srcOrd="0" destOrd="1" presId="urn:microsoft.com/office/officeart/2005/8/layout/vList2"/>
    <dgm:cxn modelId="{CA4D8488-0508-4637-89F6-6F618D65E7A8}" srcId="{5817AC37-4529-4DC1-9077-33B1E13074D8}" destId="{AB85ED1C-E0F6-4AE7-94E2-B26D095BC66C}" srcOrd="4" destOrd="0" parTransId="{16DCB520-8E78-4E5A-8535-0303B4AE9080}" sibTransId="{B76F135E-1745-4DE1-BDCC-6F0A6C384106}"/>
    <dgm:cxn modelId="{8D81E088-A55C-4551-AB7C-DBE2FDCD1440}" srcId="{AB85ED1C-E0F6-4AE7-94E2-B26D095BC66C}" destId="{FC5041DE-92CB-45AC-B9E7-479F96AA2DDC}" srcOrd="2" destOrd="0" parTransId="{4B9DAC0B-FB80-4014-A508-E34DDE3E897A}" sibTransId="{CBF570BE-C6BF-4343-A0DA-D19918D221A8}"/>
    <dgm:cxn modelId="{F158ED98-0127-4267-8134-8158B5488FF0}" srcId="{E82D719E-9C45-471B-B833-7E06FDFE1744}" destId="{3A9005B8-588D-4FBF-93C1-9CFDA9749A43}" srcOrd="0" destOrd="0" parTransId="{740E1D97-350A-4853-993B-18C1B33FBF74}" sibTransId="{BE98959C-C903-4C3B-A9E5-E1B80582499E}"/>
    <dgm:cxn modelId="{6CE5AEA4-3499-4A25-9D39-66B889C062FA}" type="presOf" srcId="{3A9005B8-588D-4FBF-93C1-9CFDA9749A43}" destId="{871366C6-A173-467E-99E5-E627B3420A1B}" srcOrd="0" destOrd="0" presId="urn:microsoft.com/office/officeart/2005/8/layout/vList2"/>
    <dgm:cxn modelId="{773AC8C5-7014-42C6-ADCB-FC87242FD4BC}" type="presOf" srcId="{C9880662-BFF5-427E-8342-2B79EC428223}" destId="{DBEF46C5-C0F9-4A08-B21A-353EAF807BB5}" srcOrd="0" destOrd="0" presId="urn:microsoft.com/office/officeart/2005/8/layout/vList2"/>
    <dgm:cxn modelId="{58B842DA-F3CA-4469-8B6F-A890296C3E63}" srcId="{5817AC37-4529-4DC1-9077-33B1E13074D8}" destId="{026A9218-8D24-4C61-889F-D495DF9E6E92}" srcOrd="0" destOrd="0" parTransId="{E8018AD3-60D9-421F-BF42-60B1A448BC81}" sibTransId="{0057F468-85FE-4EF2-81F9-1D45CC1C9F7D}"/>
    <dgm:cxn modelId="{FFEC18E8-1AB1-481B-B24F-0A53296AD96F}" srcId="{AB85ED1C-E0F6-4AE7-94E2-B26D095BC66C}" destId="{EFB32512-6C09-4E57-8525-FDC7005A3E41}" srcOrd="3" destOrd="0" parTransId="{CE646B0D-2FE6-4A0A-A8D0-F26340EADB5C}" sibTransId="{65DA2083-2F89-4191-88D3-0FCF2ED9AC5A}"/>
    <dgm:cxn modelId="{E77152E9-DAF3-403C-98CE-2F5F41758539}" type="presOf" srcId="{5817AC37-4529-4DC1-9077-33B1E13074D8}" destId="{FAE35934-CAA7-41B5-95DB-C71775EB9B86}" srcOrd="0" destOrd="0" presId="urn:microsoft.com/office/officeart/2005/8/layout/vList2"/>
    <dgm:cxn modelId="{6EEAD5EC-D005-4546-8CB4-867B2C0FDCE2}" type="presOf" srcId="{0CFF7989-A71D-4DC0-AD00-C907C867C77C}" destId="{54AA431D-50A6-4DF9-8277-0B4DC02C39B9}" srcOrd="0" destOrd="0" presId="urn:microsoft.com/office/officeart/2005/8/layout/vList2"/>
    <dgm:cxn modelId="{A04460F0-A83B-468C-A787-6E776CA0C751}" srcId="{5817AC37-4529-4DC1-9077-33B1E13074D8}" destId="{61070DC1-9BEA-46E5-B832-FEF110F72CE3}" srcOrd="1" destOrd="0" parTransId="{A90F564B-575E-46F7-8471-B003AC16547C}" sibTransId="{637FB4F9-B111-47A4-8CD7-5DA024FADD4C}"/>
    <dgm:cxn modelId="{00750CF8-6C0D-4F25-9E3E-67DADCA5AA35}" type="presOf" srcId="{129559F6-5A21-43D1-8109-D55AEF43CB65}" destId="{54AA431D-50A6-4DF9-8277-0B4DC02C39B9}" srcOrd="0" destOrd="1" presId="urn:microsoft.com/office/officeart/2005/8/layout/vList2"/>
    <dgm:cxn modelId="{545DC6F9-BC4E-4515-B2F3-B89C73322722}" type="presOf" srcId="{E82D719E-9C45-471B-B833-7E06FDFE1744}" destId="{E3D011A7-D9EE-492D-938B-BF8BB53E31AE}" srcOrd="0" destOrd="0" presId="urn:microsoft.com/office/officeart/2005/8/layout/vList2"/>
    <dgm:cxn modelId="{F7495C64-F8DA-4711-AE80-D248C3B5435E}" type="presParOf" srcId="{FAE35934-CAA7-41B5-95DB-C71775EB9B86}" destId="{E14B7530-BD5A-491E-BC2F-AF1B92987594}" srcOrd="0" destOrd="0" presId="urn:microsoft.com/office/officeart/2005/8/layout/vList2"/>
    <dgm:cxn modelId="{FF1F6762-AC90-4AD9-A4CB-9CBB9950226B}" type="presParOf" srcId="{FAE35934-CAA7-41B5-95DB-C71775EB9B86}" destId="{F99A94D2-A412-440A-B5C8-BAD50D50C4A1}" srcOrd="1" destOrd="0" presId="urn:microsoft.com/office/officeart/2005/8/layout/vList2"/>
    <dgm:cxn modelId="{521345F0-BF91-4C7D-BAA3-5F4AD7EEB9A3}" type="presParOf" srcId="{FAE35934-CAA7-41B5-95DB-C71775EB9B86}" destId="{04DFA62A-3FAE-4E83-B6DA-74810F1AC28E}" srcOrd="2" destOrd="0" presId="urn:microsoft.com/office/officeart/2005/8/layout/vList2"/>
    <dgm:cxn modelId="{A843ED9A-459F-4619-AE52-06F2B32BC1AB}" type="presParOf" srcId="{FAE35934-CAA7-41B5-95DB-C71775EB9B86}" destId="{DDC402D0-4B40-40DE-8AFE-406457C045E5}" srcOrd="3" destOrd="0" presId="urn:microsoft.com/office/officeart/2005/8/layout/vList2"/>
    <dgm:cxn modelId="{8B3AEE46-CA0D-4D8E-B85D-1218B37CBC52}" type="presParOf" srcId="{FAE35934-CAA7-41B5-95DB-C71775EB9B86}" destId="{BCDE9C79-C318-47C9-90F6-0D8F99C5E152}" srcOrd="4" destOrd="0" presId="urn:microsoft.com/office/officeart/2005/8/layout/vList2"/>
    <dgm:cxn modelId="{E9490145-BBED-4305-9CC5-CC0ECD8BC2FD}" type="presParOf" srcId="{FAE35934-CAA7-41B5-95DB-C71775EB9B86}" destId="{2B456F05-964D-46FD-9C02-DABC44E5D372}" srcOrd="5" destOrd="0" presId="urn:microsoft.com/office/officeart/2005/8/layout/vList2"/>
    <dgm:cxn modelId="{9A896854-8EC5-41EF-93BB-D98A328C5935}" type="presParOf" srcId="{FAE35934-CAA7-41B5-95DB-C71775EB9B86}" destId="{DBEF46C5-C0F9-4A08-B21A-353EAF807BB5}" srcOrd="6" destOrd="0" presId="urn:microsoft.com/office/officeart/2005/8/layout/vList2"/>
    <dgm:cxn modelId="{A8FBA5A1-1E2A-490A-BB5C-496F196413C7}" type="presParOf" srcId="{FAE35934-CAA7-41B5-95DB-C71775EB9B86}" destId="{6698FEB8-84B5-4EE8-B969-A83EA4370B7D}" srcOrd="7" destOrd="0" presId="urn:microsoft.com/office/officeart/2005/8/layout/vList2"/>
    <dgm:cxn modelId="{ED0007D9-C662-4166-B3EA-8F09A725C16E}" type="presParOf" srcId="{FAE35934-CAA7-41B5-95DB-C71775EB9B86}" destId="{2680EB31-2F36-4632-A66D-7F5A14A65F02}" srcOrd="8" destOrd="0" presId="urn:microsoft.com/office/officeart/2005/8/layout/vList2"/>
    <dgm:cxn modelId="{6C90FA8A-61A4-4979-90EA-D953FA8929A2}" type="presParOf" srcId="{FAE35934-CAA7-41B5-95DB-C71775EB9B86}" destId="{54AA431D-50A6-4DF9-8277-0B4DC02C39B9}" srcOrd="9" destOrd="0" presId="urn:microsoft.com/office/officeart/2005/8/layout/vList2"/>
    <dgm:cxn modelId="{68BDF337-631C-4A37-9261-5BDEC865BB33}" type="presParOf" srcId="{FAE35934-CAA7-41B5-95DB-C71775EB9B86}" destId="{E3D011A7-D9EE-492D-938B-BF8BB53E31AE}" srcOrd="10" destOrd="0" presId="urn:microsoft.com/office/officeart/2005/8/layout/vList2"/>
    <dgm:cxn modelId="{898BCB92-9C73-48F5-9609-A26D78432C64}" type="presParOf" srcId="{FAE35934-CAA7-41B5-95DB-C71775EB9B86}" destId="{871366C6-A173-467E-99E5-E627B3420A1B}" srcOrd="1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B4B380-EF53-42FF-82BF-1D09E9A986A9}" type="doc">
      <dgm:prSet loTypeId="urn:microsoft.com/office/officeart/2017/3/layout/HorizontalPathTimeline" loCatId="process" qsTypeId="urn:microsoft.com/office/officeart/2005/8/quickstyle/simple2" qsCatId="simple" csTypeId="urn:microsoft.com/office/officeart/2005/8/colors/accent1_2" csCatId="accent1" phldr="1"/>
      <dgm:spPr/>
      <dgm:t>
        <a:bodyPr/>
        <a:lstStyle/>
        <a:p>
          <a:endParaRPr lang="en-US"/>
        </a:p>
      </dgm:t>
    </dgm:pt>
    <dgm:pt modelId="{2615474B-BA53-492D-BB21-E3BA15FECC82}">
      <dgm:prSet/>
      <dgm:spPr/>
      <dgm:t>
        <a:bodyPr/>
        <a:lstStyle/>
        <a:p>
          <a:pPr>
            <a:defRPr b="1"/>
          </a:pPr>
          <a:r>
            <a:rPr lang="en-US"/>
            <a:t>2019</a:t>
          </a:r>
        </a:p>
      </dgm:t>
    </dgm:pt>
    <dgm:pt modelId="{1AE2972E-2B81-4854-BEDB-A961B922CC47}" type="parTrans" cxnId="{E756D804-51CE-4434-9573-14E4177FF1B8}">
      <dgm:prSet/>
      <dgm:spPr/>
      <dgm:t>
        <a:bodyPr/>
        <a:lstStyle/>
        <a:p>
          <a:endParaRPr lang="en-US"/>
        </a:p>
      </dgm:t>
    </dgm:pt>
    <dgm:pt modelId="{87E1558A-1472-479C-98BE-F7DF91118FFE}" type="sibTrans" cxnId="{E756D804-51CE-4434-9573-14E4177FF1B8}">
      <dgm:prSet/>
      <dgm:spPr/>
      <dgm:t>
        <a:bodyPr/>
        <a:lstStyle/>
        <a:p>
          <a:endParaRPr lang="en-US"/>
        </a:p>
      </dgm:t>
    </dgm:pt>
    <dgm:pt modelId="{CFEC3764-64AE-4DE7-B016-419584FA3CCC}">
      <dgm:prSet/>
      <dgm:spPr/>
      <dgm:t>
        <a:bodyPr/>
        <a:lstStyle/>
        <a:p>
          <a:r>
            <a:rPr lang="en-US" dirty="0"/>
            <a:t>• In 2019, there were 1,131 overdose deaths.</a:t>
          </a:r>
        </a:p>
      </dgm:t>
    </dgm:pt>
    <dgm:pt modelId="{05FD45AA-8781-43C1-997C-65540F4115A0}" type="parTrans" cxnId="{5004F2FC-9CE9-467A-950D-F56A92BD68E9}">
      <dgm:prSet/>
      <dgm:spPr/>
      <dgm:t>
        <a:bodyPr/>
        <a:lstStyle/>
        <a:p>
          <a:endParaRPr lang="en-US"/>
        </a:p>
      </dgm:t>
    </dgm:pt>
    <dgm:pt modelId="{E0645617-97D6-41B7-B600-D80BCC4893BC}" type="sibTrans" cxnId="{5004F2FC-9CE9-467A-950D-F56A92BD68E9}">
      <dgm:prSet/>
      <dgm:spPr/>
      <dgm:t>
        <a:bodyPr/>
        <a:lstStyle/>
        <a:p>
          <a:endParaRPr lang="en-US"/>
        </a:p>
      </dgm:t>
    </dgm:pt>
    <dgm:pt modelId="{24F85A58-CE10-4B25-BE7C-C49AAE243A87}">
      <dgm:prSet/>
      <dgm:spPr/>
      <dgm:t>
        <a:bodyPr/>
        <a:lstStyle/>
        <a:p>
          <a:pPr>
            <a:defRPr b="1"/>
          </a:pPr>
          <a:r>
            <a:rPr lang="en-US"/>
            <a:t>2020</a:t>
          </a:r>
        </a:p>
      </dgm:t>
    </dgm:pt>
    <dgm:pt modelId="{619FF2C1-DED3-46D4-BF9C-BFF1E62549E4}" type="parTrans" cxnId="{EBAC374D-1CD0-4277-A7E7-4A4B08EAB1C7}">
      <dgm:prSet/>
      <dgm:spPr/>
      <dgm:t>
        <a:bodyPr/>
        <a:lstStyle/>
        <a:p>
          <a:endParaRPr lang="en-US"/>
        </a:p>
      </dgm:t>
    </dgm:pt>
    <dgm:pt modelId="{11FBF003-3334-49BC-AD5A-4C5FBEFEAC9C}" type="sibTrans" cxnId="{EBAC374D-1CD0-4277-A7E7-4A4B08EAB1C7}">
      <dgm:prSet/>
      <dgm:spPr/>
      <dgm:t>
        <a:bodyPr/>
        <a:lstStyle/>
        <a:p>
          <a:endParaRPr lang="en-US"/>
        </a:p>
      </dgm:t>
    </dgm:pt>
    <dgm:pt modelId="{F5A749C1-FC71-47AA-9A12-FCF9A3152D01}">
      <dgm:prSet/>
      <dgm:spPr/>
      <dgm:t>
        <a:bodyPr/>
        <a:lstStyle/>
        <a:p>
          <a:r>
            <a:rPr lang="en-US" dirty="0"/>
            <a:t>• In 2020, there were 1,734 overdose deaths. This was a 53% increase from 2019.</a:t>
          </a:r>
        </a:p>
      </dgm:t>
    </dgm:pt>
    <dgm:pt modelId="{C6DC2545-D0E0-4AA1-9E5E-D3B59429FBD1}" type="parTrans" cxnId="{00D68729-11AD-4730-B413-148F3DA6B673}">
      <dgm:prSet/>
      <dgm:spPr/>
      <dgm:t>
        <a:bodyPr/>
        <a:lstStyle/>
        <a:p>
          <a:endParaRPr lang="en-US"/>
        </a:p>
      </dgm:t>
    </dgm:pt>
    <dgm:pt modelId="{5F82B7C4-CAE1-45AF-B6FC-B97E4987217E}" type="sibTrans" cxnId="{00D68729-11AD-4730-B413-148F3DA6B673}">
      <dgm:prSet/>
      <dgm:spPr/>
      <dgm:t>
        <a:bodyPr/>
        <a:lstStyle/>
        <a:p>
          <a:endParaRPr lang="en-US"/>
        </a:p>
      </dgm:t>
    </dgm:pt>
    <dgm:pt modelId="{23D4D3BD-8E2A-49C5-8066-7DCE46783537}">
      <dgm:prSet/>
      <dgm:spPr/>
      <dgm:t>
        <a:bodyPr/>
        <a:lstStyle/>
        <a:p>
          <a:pPr>
            <a:defRPr b="1"/>
          </a:pPr>
          <a:r>
            <a:rPr lang="en-US"/>
            <a:t>2021</a:t>
          </a:r>
        </a:p>
      </dgm:t>
    </dgm:pt>
    <dgm:pt modelId="{A6028A18-37BE-4202-8E56-CAAEB8286C4E}" type="parTrans" cxnId="{8BD1F8A7-64CA-44E6-A912-19D0DC3D0D69}">
      <dgm:prSet/>
      <dgm:spPr/>
      <dgm:t>
        <a:bodyPr/>
        <a:lstStyle/>
        <a:p>
          <a:endParaRPr lang="en-US"/>
        </a:p>
      </dgm:t>
    </dgm:pt>
    <dgm:pt modelId="{3B740F29-434B-41F2-980C-14607B61E911}" type="sibTrans" cxnId="{8BD1F8A7-64CA-44E6-A912-19D0DC3D0D69}">
      <dgm:prSet/>
      <dgm:spPr/>
      <dgm:t>
        <a:bodyPr/>
        <a:lstStyle/>
        <a:p>
          <a:endParaRPr lang="en-US"/>
        </a:p>
      </dgm:t>
    </dgm:pt>
    <dgm:pt modelId="{2F0B2681-FE80-437E-A1E2-3F7486C9A279}">
      <dgm:prSet/>
      <dgm:spPr/>
      <dgm:t>
        <a:bodyPr/>
        <a:lstStyle/>
        <a:p>
          <a:r>
            <a:rPr lang="en-US" dirty="0"/>
            <a:t>• In 2021, there were 2,168 overdose deaths. This was a 25% increase from 2020</a:t>
          </a:r>
        </a:p>
      </dgm:t>
    </dgm:pt>
    <dgm:pt modelId="{6900ED27-4726-4CE5-B36F-CDE8F2A05154}" type="parTrans" cxnId="{18B4F01F-18B7-47D1-8862-B481A9F53DEF}">
      <dgm:prSet/>
      <dgm:spPr/>
      <dgm:t>
        <a:bodyPr/>
        <a:lstStyle/>
        <a:p>
          <a:endParaRPr lang="en-US"/>
        </a:p>
      </dgm:t>
    </dgm:pt>
    <dgm:pt modelId="{58EDCEE0-EABC-4F67-9D3D-2F7916A000D4}" type="sibTrans" cxnId="{18B4F01F-18B7-47D1-8862-B481A9F53DEF}">
      <dgm:prSet/>
      <dgm:spPr/>
      <dgm:t>
        <a:bodyPr/>
        <a:lstStyle/>
        <a:p>
          <a:endParaRPr lang="en-US"/>
        </a:p>
      </dgm:t>
    </dgm:pt>
    <dgm:pt modelId="{0C37469B-4895-411B-91C1-ACA098BEA59C}" type="pres">
      <dgm:prSet presAssocID="{81B4B380-EF53-42FF-82BF-1D09E9A986A9}" presName="root" presStyleCnt="0">
        <dgm:presLayoutVars>
          <dgm:chMax/>
          <dgm:chPref/>
          <dgm:animLvl val="lvl"/>
        </dgm:presLayoutVars>
      </dgm:prSet>
      <dgm:spPr/>
    </dgm:pt>
    <dgm:pt modelId="{95BEACB4-3144-438C-8679-9C05C71271FB}" type="pres">
      <dgm:prSet presAssocID="{81B4B380-EF53-42FF-82BF-1D09E9A986A9}" presName="divider" presStyleLbl="node1" presStyleIdx="0" presStyleCnt="1"/>
      <dgm:spPr/>
    </dgm:pt>
    <dgm:pt modelId="{B92BC564-627F-4AF6-BE0F-3CC7657C790B}" type="pres">
      <dgm:prSet presAssocID="{81B4B380-EF53-42FF-82BF-1D09E9A986A9}" presName="nodes" presStyleCnt="0">
        <dgm:presLayoutVars>
          <dgm:chMax/>
          <dgm:chPref/>
          <dgm:animLvl val="lvl"/>
        </dgm:presLayoutVars>
      </dgm:prSet>
      <dgm:spPr/>
    </dgm:pt>
    <dgm:pt modelId="{DCB4647C-35FA-474E-93BA-BAD86E82D38E}" type="pres">
      <dgm:prSet presAssocID="{2615474B-BA53-492D-BB21-E3BA15FECC82}" presName="composite" presStyleCnt="0"/>
      <dgm:spPr/>
    </dgm:pt>
    <dgm:pt modelId="{02D367C2-6D58-4B87-B11E-505B6D55EB12}" type="pres">
      <dgm:prSet presAssocID="{2615474B-BA53-492D-BB21-E3BA15FECC82}" presName="L1TextContainer" presStyleLbl="revTx" presStyleIdx="0" presStyleCnt="3">
        <dgm:presLayoutVars>
          <dgm:chMax val="1"/>
          <dgm:chPref val="1"/>
          <dgm:bulletEnabled val="1"/>
        </dgm:presLayoutVars>
      </dgm:prSet>
      <dgm:spPr/>
    </dgm:pt>
    <dgm:pt modelId="{A0F7B741-4C25-406E-AFAC-EA561950EF67}" type="pres">
      <dgm:prSet presAssocID="{2615474B-BA53-492D-BB21-E3BA15FECC82}" presName="L2TextContainerWrapper" presStyleCnt="0">
        <dgm:presLayoutVars>
          <dgm:chMax val="0"/>
          <dgm:chPref val="0"/>
          <dgm:bulletEnabled val="1"/>
        </dgm:presLayoutVars>
      </dgm:prSet>
      <dgm:spPr/>
    </dgm:pt>
    <dgm:pt modelId="{4DC3581D-4A70-4204-8C79-398B1466B15E}" type="pres">
      <dgm:prSet presAssocID="{2615474B-BA53-492D-BB21-E3BA15FECC82}" presName="L2TextContainer" presStyleLbl="bgAccFollowNode1" presStyleIdx="0" presStyleCnt="3"/>
      <dgm:spPr/>
    </dgm:pt>
    <dgm:pt modelId="{58A128FD-B5D5-4FFA-89F9-DB08FA511C80}" type="pres">
      <dgm:prSet presAssocID="{2615474B-BA53-492D-BB21-E3BA15FECC82}" presName="FlexibleEmptyPlaceHolder" presStyleCnt="0"/>
      <dgm:spPr/>
    </dgm:pt>
    <dgm:pt modelId="{7AA22078-3556-4ECF-A7D3-7C2D27A722B4}" type="pres">
      <dgm:prSet presAssocID="{2615474B-BA53-492D-BB21-E3BA15FECC82}"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BA6F6AC6-1DDD-4B5E-AE78-07348B8E678B}" type="pres">
      <dgm:prSet presAssocID="{2615474B-BA53-492D-BB21-E3BA15FECC82}" presName="ConnectorPoint" presStyleLbl="fgAcc1" presStyleIdx="0" presStyleCnt="3"/>
      <dgm:spPr>
        <a:solidFill>
          <a:schemeClr val="lt1">
            <a:alpha val="90000"/>
            <a:hueOff val="0"/>
            <a:satOff val="0"/>
            <a:lumOff val="0"/>
            <a:alphaOff val="0"/>
          </a:schemeClr>
        </a:solidFill>
        <a:ln w="12700" cap="flat" cmpd="sng" algn="ctr">
          <a:noFill/>
          <a:prstDash val="solid"/>
          <a:miter lim="800000"/>
        </a:ln>
        <a:effectLst/>
      </dgm:spPr>
    </dgm:pt>
    <dgm:pt modelId="{F76AD128-E320-4660-AB3B-ACBB5D0919F3}" type="pres">
      <dgm:prSet presAssocID="{2615474B-BA53-492D-BB21-E3BA15FECC82}" presName="EmptyPlaceHolder" presStyleCnt="0"/>
      <dgm:spPr/>
    </dgm:pt>
    <dgm:pt modelId="{1D6CFCFB-22C9-40E8-A17C-4BEEDAE9B5EF}" type="pres">
      <dgm:prSet presAssocID="{87E1558A-1472-479C-98BE-F7DF91118FFE}" presName="spaceBetweenRectangles" presStyleCnt="0"/>
      <dgm:spPr/>
    </dgm:pt>
    <dgm:pt modelId="{8DB01160-5C74-4D02-9736-7E6AE59CC249}" type="pres">
      <dgm:prSet presAssocID="{24F85A58-CE10-4B25-BE7C-C49AAE243A87}" presName="composite" presStyleCnt="0"/>
      <dgm:spPr/>
    </dgm:pt>
    <dgm:pt modelId="{5B79A6BA-F746-427C-912D-B778A50AD053}" type="pres">
      <dgm:prSet presAssocID="{24F85A58-CE10-4B25-BE7C-C49AAE243A87}" presName="L1TextContainer" presStyleLbl="revTx" presStyleIdx="1" presStyleCnt="3">
        <dgm:presLayoutVars>
          <dgm:chMax val="1"/>
          <dgm:chPref val="1"/>
          <dgm:bulletEnabled val="1"/>
        </dgm:presLayoutVars>
      </dgm:prSet>
      <dgm:spPr/>
    </dgm:pt>
    <dgm:pt modelId="{1DE4895D-97C4-4BA5-AD1C-968F4F46EB31}" type="pres">
      <dgm:prSet presAssocID="{24F85A58-CE10-4B25-BE7C-C49AAE243A87}" presName="L2TextContainerWrapper" presStyleCnt="0">
        <dgm:presLayoutVars>
          <dgm:chMax val="0"/>
          <dgm:chPref val="0"/>
          <dgm:bulletEnabled val="1"/>
        </dgm:presLayoutVars>
      </dgm:prSet>
      <dgm:spPr/>
    </dgm:pt>
    <dgm:pt modelId="{A4AAD851-5814-47F9-9671-90AC41ED6449}" type="pres">
      <dgm:prSet presAssocID="{24F85A58-CE10-4B25-BE7C-C49AAE243A87}" presName="L2TextContainer" presStyleLbl="bgAccFollowNode1" presStyleIdx="1" presStyleCnt="3"/>
      <dgm:spPr/>
    </dgm:pt>
    <dgm:pt modelId="{7BB43094-7453-4515-9515-7E4440333716}" type="pres">
      <dgm:prSet presAssocID="{24F85A58-CE10-4B25-BE7C-C49AAE243A87}" presName="FlexibleEmptyPlaceHolder" presStyleCnt="0"/>
      <dgm:spPr/>
    </dgm:pt>
    <dgm:pt modelId="{F2DC738B-8A50-43B8-ACFD-3E5DDD011287}" type="pres">
      <dgm:prSet presAssocID="{24F85A58-CE10-4B25-BE7C-C49AAE243A87}"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F02D5276-BCCD-4282-8D4B-E7BA2FE8CE91}" type="pres">
      <dgm:prSet presAssocID="{24F85A58-CE10-4B25-BE7C-C49AAE243A87}" presName="ConnectorPoint"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EFC836D8-52CC-41B8-A2E7-A38CCEF2EA17}" type="pres">
      <dgm:prSet presAssocID="{24F85A58-CE10-4B25-BE7C-C49AAE243A87}" presName="EmptyPlaceHolder" presStyleCnt="0"/>
      <dgm:spPr/>
    </dgm:pt>
    <dgm:pt modelId="{86237FE8-D24C-4616-9142-990C0B3E82E6}" type="pres">
      <dgm:prSet presAssocID="{11FBF003-3334-49BC-AD5A-4C5FBEFEAC9C}" presName="spaceBetweenRectangles" presStyleCnt="0"/>
      <dgm:spPr/>
    </dgm:pt>
    <dgm:pt modelId="{D5F93872-BBCB-4C0F-81BF-14EA0C4BFE9C}" type="pres">
      <dgm:prSet presAssocID="{23D4D3BD-8E2A-49C5-8066-7DCE46783537}" presName="composite" presStyleCnt="0"/>
      <dgm:spPr/>
    </dgm:pt>
    <dgm:pt modelId="{68319E9D-6328-43E8-B78D-C86DC933A310}" type="pres">
      <dgm:prSet presAssocID="{23D4D3BD-8E2A-49C5-8066-7DCE46783537}" presName="L1TextContainer" presStyleLbl="revTx" presStyleIdx="2" presStyleCnt="3">
        <dgm:presLayoutVars>
          <dgm:chMax val="1"/>
          <dgm:chPref val="1"/>
          <dgm:bulletEnabled val="1"/>
        </dgm:presLayoutVars>
      </dgm:prSet>
      <dgm:spPr/>
    </dgm:pt>
    <dgm:pt modelId="{9BF8A5AA-6315-43FB-B6B0-7C201C44A0D9}" type="pres">
      <dgm:prSet presAssocID="{23D4D3BD-8E2A-49C5-8066-7DCE46783537}" presName="L2TextContainerWrapper" presStyleCnt="0">
        <dgm:presLayoutVars>
          <dgm:chMax val="0"/>
          <dgm:chPref val="0"/>
          <dgm:bulletEnabled val="1"/>
        </dgm:presLayoutVars>
      </dgm:prSet>
      <dgm:spPr/>
    </dgm:pt>
    <dgm:pt modelId="{47825AF8-B75D-4D4E-AFB2-F6FFC4A6CBFA}" type="pres">
      <dgm:prSet presAssocID="{23D4D3BD-8E2A-49C5-8066-7DCE46783537}" presName="L2TextContainer" presStyleLbl="bgAccFollowNode1" presStyleIdx="2" presStyleCnt="3"/>
      <dgm:spPr/>
    </dgm:pt>
    <dgm:pt modelId="{9D392081-0B20-4467-940E-587BCB97CAC0}" type="pres">
      <dgm:prSet presAssocID="{23D4D3BD-8E2A-49C5-8066-7DCE46783537}" presName="FlexibleEmptyPlaceHolder" presStyleCnt="0"/>
      <dgm:spPr/>
    </dgm:pt>
    <dgm:pt modelId="{E9BFE484-5AA1-4DA5-8B9C-A622BC99BBA6}" type="pres">
      <dgm:prSet presAssocID="{23D4D3BD-8E2A-49C5-8066-7DCE46783537}"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4AFEFFEC-9FC1-471A-9738-A25B4F947F3D}" type="pres">
      <dgm:prSet presAssocID="{23D4D3BD-8E2A-49C5-8066-7DCE46783537}" presName="ConnectorPoint"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8FCA6210-215C-4E87-A409-6FB486DB6F3C}" type="pres">
      <dgm:prSet presAssocID="{23D4D3BD-8E2A-49C5-8066-7DCE46783537}" presName="EmptyPlaceHolder" presStyleCnt="0"/>
      <dgm:spPr/>
    </dgm:pt>
  </dgm:ptLst>
  <dgm:cxnLst>
    <dgm:cxn modelId="{E756D804-51CE-4434-9573-14E4177FF1B8}" srcId="{81B4B380-EF53-42FF-82BF-1D09E9A986A9}" destId="{2615474B-BA53-492D-BB21-E3BA15FECC82}" srcOrd="0" destOrd="0" parTransId="{1AE2972E-2B81-4854-BEDB-A961B922CC47}" sibTransId="{87E1558A-1472-479C-98BE-F7DF91118FFE}"/>
    <dgm:cxn modelId="{18B4F01F-18B7-47D1-8862-B481A9F53DEF}" srcId="{23D4D3BD-8E2A-49C5-8066-7DCE46783537}" destId="{2F0B2681-FE80-437E-A1E2-3F7486C9A279}" srcOrd="0" destOrd="0" parTransId="{6900ED27-4726-4CE5-B36F-CDE8F2A05154}" sibTransId="{58EDCEE0-EABC-4F67-9D3D-2F7916A000D4}"/>
    <dgm:cxn modelId="{00D68729-11AD-4730-B413-148F3DA6B673}" srcId="{24F85A58-CE10-4B25-BE7C-C49AAE243A87}" destId="{F5A749C1-FC71-47AA-9A12-FCF9A3152D01}" srcOrd="0" destOrd="0" parTransId="{C6DC2545-D0E0-4AA1-9E5E-D3B59429FBD1}" sibTransId="{5F82B7C4-CAE1-45AF-B6FC-B97E4987217E}"/>
    <dgm:cxn modelId="{DD0F1D2D-321D-49C7-9BF0-6542570C76F9}" type="presOf" srcId="{24F85A58-CE10-4B25-BE7C-C49AAE243A87}" destId="{5B79A6BA-F746-427C-912D-B778A50AD053}" srcOrd="0" destOrd="0" presId="urn:microsoft.com/office/officeart/2017/3/layout/HorizontalPathTimeline"/>
    <dgm:cxn modelId="{8208C336-6E06-4B38-B23A-12D80CAFA94C}" type="presOf" srcId="{23D4D3BD-8E2A-49C5-8066-7DCE46783537}" destId="{68319E9D-6328-43E8-B78D-C86DC933A310}" srcOrd="0" destOrd="0" presId="urn:microsoft.com/office/officeart/2017/3/layout/HorizontalPathTimeline"/>
    <dgm:cxn modelId="{EBAC374D-1CD0-4277-A7E7-4A4B08EAB1C7}" srcId="{81B4B380-EF53-42FF-82BF-1D09E9A986A9}" destId="{24F85A58-CE10-4B25-BE7C-C49AAE243A87}" srcOrd="1" destOrd="0" parTransId="{619FF2C1-DED3-46D4-BF9C-BFF1E62549E4}" sibTransId="{11FBF003-3334-49BC-AD5A-4C5FBEFEAC9C}"/>
    <dgm:cxn modelId="{71674F7E-758F-44EF-9D1C-1111A6ED1DEA}" type="presOf" srcId="{F5A749C1-FC71-47AA-9A12-FCF9A3152D01}" destId="{A4AAD851-5814-47F9-9671-90AC41ED6449}" srcOrd="0" destOrd="0" presId="urn:microsoft.com/office/officeart/2017/3/layout/HorizontalPathTimeline"/>
    <dgm:cxn modelId="{35A83381-A0BF-428E-9865-03176E20EDA3}" type="presOf" srcId="{2615474B-BA53-492D-BB21-E3BA15FECC82}" destId="{02D367C2-6D58-4B87-B11E-505B6D55EB12}" srcOrd="0" destOrd="0" presId="urn:microsoft.com/office/officeart/2017/3/layout/HorizontalPathTimeline"/>
    <dgm:cxn modelId="{83C56E9F-466B-453A-937A-FFE814E1AD07}" type="presOf" srcId="{CFEC3764-64AE-4DE7-B016-419584FA3CCC}" destId="{4DC3581D-4A70-4204-8C79-398B1466B15E}" srcOrd="0" destOrd="0" presId="urn:microsoft.com/office/officeart/2017/3/layout/HorizontalPathTimeline"/>
    <dgm:cxn modelId="{8BD1F8A7-64CA-44E6-A912-19D0DC3D0D69}" srcId="{81B4B380-EF53-42FF-82BF-1D09E9A986A9}" destId="{23D4D3BD-8E2A-49C5-8066-7DCE46783537}" srcOrd="2" destOrd="0" parTransId="{A6028A18-37BE-4202-8E56-CAAEB8286C4E}" sibTransId="{3B740F29-434B-41F2-980C-14607B61E911}"/>
    <dgm:cxn modelId="{F2A685D6-11CB-433D-BC58-82295096D95D}" type="presOf" srcId="{81B4B380-EF53-42FF-82BF-1D09E9A986A9}" destId="{0C37469B-4895-411B-91C1-ACA098BEA59C}" srcOrd="0" destOrd="0" presId="urn:microsoft.com/office/officeart/2017/3/layout/HorizontalPathTimeline"/>
    <dgm:cxn modelId="{156EC7EC-A98D-436E-8F27-6EFC76B27AAA}" type="presOf" srcId="{2F0B2681-FE80-437E-A1E2-3F7486C9A279}" destId="{47825AF8-B75D-4D4E-AFB2-F6FFC4A6CBFA}" srcOrd="0" destOrd="0" presId="urn:microsoft.com/office/officeart/2017/3/layout/HorizontalPathTimeline"/>
    <dgm:cxn modelId="{5004F2FC-9CE9-467A-950D-F56A92BD68E9}" srcId="{2615474B-BA53-492D-BB21-E3BA15FECC82}" destId="{CFEC3764-64AE-4DE7-B016-419584FA3CCC}" srcOrd="0" destOrd="0" parTransId="{05FD45AA-8781-43C1-997C-65540F4115A0}" sibTransId="{E0645617-97D6-41B7-B600-D80BCC4893BC}"/>
    <dgm:cxn modelId="{A8659714-B243-4191-812D-F6D193A97846}" type="presParOf" srcId="{0C37469B-4895-411B-91C1-ACA098BEA59C}" destId="{95BEACB4-3144-438C-8679-9C05C71271FB}" srcOrd="0" destOrd="0" presId="urn:microsoft.com/office/officeart/2017/3/layout/HorizontalPathTimeline"/>
    <dgm:cxn modelId="{EC2DBEB9-0C2B-4684-9E47-479F54F913D7}" type="presParOf" srcId="{0C37469B-4895-411B-91C1-ACA098BEA59C}" destId="{B92BC564-627F-4AF6-BE0F-3CC7657C790B}" srcOrd="1" destOrd="0" presId="urn:microsoft.com/office/officeart/2017/3/layout/HorizontalPathTimeline"/>
    <dgm:cxn modelId="{2F55D8C8-5B1D-4D22-A9BB-D3EC72D0AA46}" type="presParOf" srcId="{B92BC564-627F-4AF6-BE0F-3CC7657C790B}" destId="{DCB4647C-35FA-474E-93BA-BAD86E82D38E}" srcOrd="0" destOrd="0" presId="urn:microsoft.com/office/officeart/2017/3/layout/HorizontalPathTimeline"/>
    <dgm:cxn modelId="{C8E6FAFD-C229-4B19-9736-535493A4E382}" type="presParOf" srcId="{DCB4647C-35FA-474E-93BA-BAD86E82D38E}" destId="{02D367C2-6D58-4B87-B11E-505B6D55EB12}" srcOrd="0" destOrd="0" presId="urn:microsoft.com/office/officeart/2017/3/layout/HorizontalPathTimeline"/>
    <dgm:cxn modelId="{095AD328-4F32-4D37-9EDA-D69E3AA28E8A}" type="presParOf" srcId="{DCB4647C-35FA-474E-93BA-BAD86E82D38E}" destId="{A0F7B741-4C25-406E-AFAC-EA561950EF67}" srcOrd="1" destOrd="0" presId="urn:microsoft.com/office/officeart/2017/3/layout/HorizontalPathTimeline"/>
    <dgm:cxn modelId="{52427D16-45C9-4AD3-BE8A-CC7D2A704BC7}" type="presParOf" srcId="{A0F7B741-4C25-406E-AFAC-EA561950EF67}" destId="{4DC3581D-4A70-4204-8C79-398B1466B15E}" srcOrd="0" destOrd="0" presId="urn:microsoft.com/office/officeart/2017/3/layout/HorizontalPathTimeline"/>
    <dgm:cxn modelId="{1C9D12CB-0163-4AD1-9F51-4B896BF47C5A}" type="presParOf" srcId="{A0F7B741-4C25-406E-AFAC-EA561950EF67}" destId="{58A128FD-B5D5-4FFA-89F9-DB08FA511C80}" srcOrd="1" destOrd="0" presId="urn:microsoft.com/office/officeart/2017/3/layout/HorizontalPathTimeline"/>
    <dgm:cxn modelId="{C84D8270-C35C-49D2-8B5E-D4DB914BBA3D}" type="presParOf" srcId="{DCB4647C-35FA-474E-93BA-BAD86E82D38E}" destId="{7AA22078-3556-4ECF-A7D3-7C2D27A722B4}" srcOrd="2" destOrd="0" presId="urn:microsoft.com/office/officeart/2017/3/layout/HorizontalPathTimeline"/>
    <dgm:cxn modelId="{913EB643-7CCB-4E78-9B71-405ADF3AF688}" type="presParOf" srcId="{DCB4647C-35FA-474E-93BA-BAD86E82D38E}" destId="{BA6F6AC6-1DDD-4B5E-AE78-07348B8E678B}" srcOrd="3" destOrd="0" presId="urn:microsoft.com/office/officeart/2017/3/layout/HorizontalPathTimeline"/>
    <dgm:cxn modelId="{892096E0-19F2-4DE1-BCA0-274AAB9F9D05}" type="presParOf" srcId="{DCB4647C-35FA-474E-93BA-BAD86E82D38E}" destId="{F76AD128-E320-4660-AB3B-ACBB5D0919F3}" srcOrd="4" destOrd="0" presId="urn:microsoft.com/office/officeart/2017/3/layout/HorizontalPathTimeline"/>
    <dgm:cxn modelId="{B3833200-FC13-4391-AB50-7F355B9E1D27}" type="presParOf" srcId="{B92BC564-627F-4AF6-BE0F-3CC7657C790B}" destId="{1D6CFCFB-22C9-40E8-A17C-4BEEDAE9B5EF}" srcOrd="1" destOrd="0" presId="urn:microsoft.com/office/officeart/2017/3/layout/HorizontalPathTimeline"/>
    <dgm:cxn modelId="{62F3D1E5-E662-49F1-A9D5-972EFE10DAF6}" type="presParOf" srcId="{B92BC564-627F-4AF6-BE0F-3CC7657C790B}" destId="{8DB01160-5C74-4D02-9736-7E6AE59CC249}" srcOrd="2" destOrd="0" presId="urn:microsoft.com/office/officeart/2017/3/layout/HorizontalPathTimeline"/>
    <dgm:cxn modelId="{8A3FC976-101F-4A21-85DF-705BB5D95FF6}" type="presParOf" srcId="{8DB01160-5C74-4D02-9736-7E6AE59CC249}" destId="{5B79A6BA-F746-427C-912D-B778A50AD053}" srcOrd="0" destOrd="0" presId="urn:microsoft.com/office/officeart/2017/3/layout/HorizontalPathTimeline"/>
    <dgm:cxn modelId="{F9F311ED-4ACD-423D-B87F-A31A40EF6574}" type="presParOf" srcId="{8DB01160-5C74-4D02-9736-7E6AE59CC249}" destId="{1DE4895D-97C4-4BA5-AD1C-968F4F46EB31}" srcOrd="1" destOrd="0" presId="urn:microsoft.com/office/officeart/2017/3/layout/HorizontalPathTimeline"/>
    <dgm:cxn modelId="{65689488-FEA8-4565-A2AE-E2C74CE007CB}" type="presParOf" srcId="{1DE4895D-97C4-4BA5-AD1C-968F4F46EB31}" destId="{A4AAD851-5814-47F9-9671-90AC41ED6449}" srcOrd="0" destOrd="0" presId="urn:microsoft.com/office/officeart/2017/3/layout/HorizontalPathTimeline"/>
    <dgm:cxn modelId="{312B4EC0-7C7F-4AEE-AD91-9575D9E06FCA}" type="presParOf" srcId="{1DE4895D-97C4-4BA5-AD1C-968F4F46EB31}" destId="{7BB43094-7453-4515-9515-7E4440333716}" srcOrd="1" destOrd="0" presId="urn:microsoft.com/office/officeart/2017/3/layout/HorizontalPathTimeline"/>
    <dgm:cxn modelId="{F1457035-DE84-4D5B-BA31-9EE060B3407A}" type="presParOf" srcId="{8DB01160-5C74-4D02-9736-7E6AE59CC249}" destId="{F2DC738B-8A50-43B8-ACFD-3E5DDD011287}" srcOrd="2" destOrd="0" presId="urn:microsoft.com/office/officeart/2017/3/layout/HorizontalPathTimeline"/>
    <dgm:cxn modelId="{B3D4BF85-505A-4E1A-BFDD-C9B9C6478166}" type="presParOf" srcId="{8DB01160-5C74-4D02-9736-7E6AE59CC249}" destId="{F02D5276-BCCD-4282-8D4B-E7BA2FE8CE91}" srcOrd="3" destOrd="0" presId="urn:microsoft.com/office/officeart/2017/3/layout/HorizontalPathTimeline"/>
    <dgm:cxn modelId="{E6B9200E-8E00-40FE-8324-9379D35010BD}" type="presParOf" srcId="{8DB01160-5C74-4D02-9736-7E6AE59CC249}" destId="{EFC836D8-52CC-41B8-A2E7-A38CCEF2EA17}" srcOrd="4" destOrd="0" presId="urn:microsoft.com/office/officeart/2017/3/layout/HorizontalPathTimeline"/>
    <dgm:cxn modelId="{B62D8828-BF81-4992-AA2D-A91F8DD9D8F2}" type="presParOf" srcId="{B92BC564-627F-4AF6-BE0F-3CC7657C790B}" destId="{86237FE8-D24C-4616-9142-990C0B3E82E6}" srcOrd="3" destOrd="0" presId="urn:microsoft.com/office/officeart/2017/3/layout/HorizontalPathTimeline"/>
    <dgm:cxn modelId="{782D4016-06F4-4E67-90D7-97DABAA0CE87}" type="presParOf" srcId="{B92BC564-627F-4AF6-BE0F-3CC7657C790B}" destId="{D5F93872-BBCB-4C0F-81BF-14EA0C4BFE9C}" srcOrd="4" destOrd="0" presId="urn:microsoft.com/office/officeart/2017/3/layout/HorizontalPathTimeline"/>
    <dgm:cxn modelId="{44661820-3CA0-47F5-A475-21929A6328A1}" type="presParOf" srcId="{D5F93872-BBCB-4C0F-81BF-14EA0C4BFE9C}" destId="{68319E9D-6328-43E8-B78D-C86DC933A310}" srcOrd="0" destOrd="0" presId="urn:microsoft.com/office/officeart/2017/3/layout/HorizontalPathTimeline"/>
    <dgm:cxn modelId="{843D935D-39EB-48FC-AA70-82BC234BFB13}" type="presParOf" srcId="{D5F93872-BBCB-4C0F-81BF-14EA0C4BFE9C}" destId="{9BF8A5AA-6315-43FB-B6B0-7C201C44A0D9}" srcOrd="1" destOrd="0" presId="urn:microsoft.com/office/officeart/2017/3/layout/HorizontalPathTimeline"/>
    <dgm:cxn modelId="{FED1A4A7-47EE-46CE-95DD-08B33C1A63CC}" type="presParOf" srcId="{9BF8A5AA-6315-43FB-B6B0-7C201C44A0D9}" destId="{47825AF8-B75D-4D4E-AFB2-F6FFC4A6CBFA}" srcOrd="0" destOrd="0" presId="urn:microsoft.com/office/officeart/2017/3/layout/HorizontalPathTimeline"/>
    <dgm:cxn modelId="{7B6AF191-0728-40F8-8ECC-A2DC5B4643F5}" type="presParOf" srcId="{9BF8A5AA-6315-43FB-B6B0-7C201C44A0D9}" destId="{9D392081-0B20-4467-940E-587BCB97CAC0}" srcOrd="1" destOrd="0" presId="urn:microsoft.com/office/officeart/2017/3/layout/HorizontalPathTimeline"/>
    <dgm:cxn modelId="{8E6CBA1D-5573-4EE4-92CF-FF2D720B2A58}" type="presParOf" srcId="{D5F93872-BBCB-4C0F-81BF-14EA0C4BFE9C}" destId="{E9BFE484-5AA1-4DA5-8B9C-A622BC99BBA6}" srcOrd="2" destOrd="0" presId="urn:microsoft.com/office/officeart/2017/3/layout/HorizontalPathTimeline"/>
    <dgm:cxn modelId="{9994321D-BD62-4E5E-988A-88CE17A8EE49}" type="presParOf" srcId="{D5F93872-BBCB-4C0F-81BF-14EA0C4BFE9C}" destId="{4AFEFFEC-9FC1-471A-9738-A25B4F947F3D}" srcOrd="3" destOrd="0" presId="urn:microsoft.com/office/officeart/2017/3/layout/HorizontalPathTimeline"/>
    <dgm:cxn modelId="{70E0B51D-5079-4886-8502-8BAB414B85D9}" type="presParOf" srcId="{D5F93872-BBCB-4C0F-81BF-14EA0C4BFE9C}" destId="{8FCA6210-215C-4E87-A409-6FB486DB6F3C}"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55709C-87D6-4932-B1A0-D2E5F23A9954}" type="doc">
      <dgm:prSet loTypeId="urn:microsoft.com/office/officeart/2005/8/layout/process4" loCatId="process" qsTypeId="urn:microsoft.com/office/officeart/2005/8/quickstyle/simple2" qsCatId="simple" csTypeId="urn:microsoft.com/office/officeart/2005/8/colors/accent2_2" csCatId="accent2"/>
      <dgm:spPr/>
      <dgm:t>
        <a:bodyPr/>
        <a:lstStyle/>
        <a:p>
          <a:endParaRPr lang="en-US"/>
        </a:p>
      </dgm:t>
    </dgm:pt>
    <dgm:pt modelId="{8AAE2A1C-996A-4F1E-BD35-7B51E76B6867}">
      <dgm:prSet/>
      <dgm:spPr/>
      <dgm:t>
        <a:bodyPr/>
        <a:lstStyle/>
        <a:p>
          <a:r>
            <a:rPr lang="en-US" b="0"/>
            <a:t>Harm reduction refers to a range of public health policies designed to reduce the harmful consequences associated with drug use, sex work and other high-risk activities.</a:t>
          </a:r>
          <a:endParaRPr lang="en-US"/>
        </a:p>
      </dgm:t>
    </dgm:pt>
    <dgm:pt modelId="{84A17BB1-0713-471C-ABC6-776B2B108B86}" type="parTrans" cxnId="{3BC947DB-07D4-4205-93DF-B6AA2302D322}">
      <dgm:prSet/>
      <dgm:spPr/>
      <dgm:t>
        <a:bodyPr/>
        <a:lstStyle/>
        <a:p>
          <a:endParaRPr lang="en-US"/>
        </a:p>
      </dgm:t>
    </dgm:pt>
    <dgm:pt modelId="{BC637573-580E-41FA-B1F7-7F1645971056}" type="sibTrans" cxnId="{3BC947DB-07D4-4205-93DF-B6AA2302D322}">
      <dgm:prSet/>
      <dgm:spPr/>
      <dgm:t>
        <a:bodyPr/>
        <a:lstStyle/>
        <a:p>
          <a:endParaRPr lang="en-US"/>
        </a:p>
      </dgm:t>
    </dgm:pt>
    <dgm:pt modelId="{596A2E84-5A5B-4448-A58A-2180FA0580C2}">
      <dgm:prSet/>
      <dgm:spPr/>
      <dgm:t>
        <a:bodyPr/>
        <a:lstStyle/>
        <a:p>
          <a:r>
            <a:rPr lang="en-US" b="0"/>
            <a:t>Harm reduction is a way of preventing disease and promoting health that “meets people where they are”(physically and psychologically) rather than making judgments about where they should be in terms of their personal health and lifestyle.</a:t>
          </a:r>
          <a:endParaRPr lang="en-US"/>
        </a:p>
      </dgm:t>
    </dgm:pt>
    <dgm:pt modelId="{B6993953-CC8B-4F16-A64C-F8B563CB5A98}" type="parTrans" cxnId="{634F0B62-AF25-4089-8A84-867F8EEB17DA}">
      <dgm:prSet/>
      <dgm:spPr/>
      <dgm:t>
        <a:bodyPr/>
        <a:lstStyle/>
        <a:p>
          <a:endParaRPr lang="en-US"/>
        </a:p>
      </dgm:t>
    </dgm:pt>
    <dgm:pt modelId="{80D95987-210B-436D-870D-46D82C4D0BA5}" type="sibTrans" cxnId="{634F0B62-AF25-4089-8A84-867F8EEB17DA}">
      <dgm:prSet/>
      <dgm:spPr/>
      <dgm:t>
        <a:bodyPr/>
        <a:lstStyle/>
        <a:p>
          <a:endParaRPr lang="en-US"/>
        </a:p>
      </dgm:t>
    </dgm:pt>
    <dgm:pt modelId="{CB65EBF3-44F9-4AEA-95D3-4C433588A029}">
      <dgm:prSet/>
      <dgm:spPr/>
      <dgm:t>
        <a:bodyPr/>
        <a:lstStyle/>
        <a:p>
          <a:r>
            <a:rPr lang="en-US" b="0"/>
            <a:t>These non-traditional result and statistics based approaches give law enforcement another tool to combat the substance abuse crisis.</a:t>
          </a:r>
          <a:endParaRPr lang="en-US"/>
        </a:p>
      </dgm:t>
    </dgm:pt>
    <dgm:pt modelId="{C00CCA24-67D1-4C5E-88B3-A73CD9EE10D5}" type="parTrans" cxnId="{629DE240-07D9-417F-B96C-65DD5BAB07AF}">
      <dgm:prSet/>
      <dgm:spPr/>
      <dgm:t>
        <a:bodyPr/>
        <a:lstStyle/>
        <a:p>
          <a:endParaRPr lang="en-US"/>
        </a:p>
      </dgm:t>
    </dgm:pt>
    <dgm:pt modelId="{B4EAB0D7-681F-41F8-A819-60260E111BE2}" type="sibTrans" cxnId="{629DE240-07D9-417F-B96C-65DD5BAB07AF}">
      <dgm:prSet/>
      <dgm:spPr/>
      <dgm:t>
        <a:bodyPr/>
        <a:lstStyle/>
        <a:p>
          <a:endParaRPr lang="en-US"/>
        </a:p>
      </dgm:t>
    </dgm:pt>
    <dgm:pt modelId="{4E25B914-0634-4239-A77B-0257EDBBF1DF}" type="pres">
      <dgm:prSet presAssocID="{7055709C-87D6-4932-B1A0-D2E5F23A9954}" presName="Name0" presStyleCnt="0">
        <dgm:presLayoutVars>
          <dgm:dir/>
          <dgm:animLvl val="lvl"/>
          <dgm:resizeHandles val="exact"/>
        </dgm:presLayoutVars>
      </dgm:prSet>
      <dgm:spPr/>
    </dgm:pt>
    <dgm:pt modelId="{C6146EDB-0E7B-4B61-95E2-ED1C3A231107}" type="pres">
      <dgm:prSet presAssocID="{CB65EBF3-44F9-4AEA-95D3-4C433588A029}" presName="boxAndChildren" presStyleCnt="0"/>
      <dgm:spPr/>
    </dgm:pt>
    <dgm:pt modelId="{D04578BD-DFA6-4C95-A3E0-27555B7E2FAF}" type="pres">
      <dgm:prSet presAssocID="{CB65EBF3-44F9-4AEA-95D3-4C433588A029}" presName="parentTextBox" presStyleLbl="node1" presStyleIdx="0" presStyleCnt="3"/>
      <dgm:spPr/>
    </dgm:pt>
    <dgm:pt modelId="{C897BE43-CC57-482C-912A-2DC8E5A19E15}" type="pres">
      <dgm:prSet presAssocID="{80D95987-210B-436D-870D-46D82C4D0BA5}" presName="sp" presStyleCnt="0"/>
      <dgm:spPr/>
    </dgm:pt>
    <dgm:pt modelId="{0D13EBCA-1096-4842-A047-86DD7A00CA95}" type="pres">
      <dgm:prSet presAssocID="{596A2E84-5A5B-4448-A58A-2180FA0580C2}" presName="arrowAndChildren" presStyleCnt="0"/>
      <dgm:spPr/>
    </dgm:pt>
    <dgm:pt modelId="{5384D04E-1412-43FE-88CD-3165CE5EB8A8}" type="pres">
      <dgm:prSet presAssocID="{596A2E84-5A5B-4448-A58A-2180FA0580C2}" presName="parentTextArrow" presStyleLbl="node1" presStyleIdx="1" presStyleCnt="3"/>
      <dgm:spPr/>
    </dgm:pt>
    <dgm:pt modelId="{239669D8-AA55-45B2-86C4-F31209A8F968}" type="pres">
      <dgm:prSet presAssocID="{BC637573-580E-41FA-B1F7-7F1645971056}" presName="sp" presStyleCnt="0"/>
      <dgm:spPr/>
    </dgm:pt>
    <dgm:pt modelId="{8D060E11-6AB5-4935-956C-9F7A0340CE80}" type="pres">
      <dgm:prSet presAssocID="{8AAE2A1C-996A-4F1E-BD35-7B51E76B6867}" presName="arrowAndChildren" presStyleCnt="0"/>
      <dgm:spPr/>
    </dgm:pt>
    <dgm:pt modelId="{F569DC6A-8447-4C75-B112-E3403D4C5CBA}" type="pres">
      <dgm:prSet presAssocID="{8AAE2A1C-996A-4F1E-BD35-7B51E76B6867}" presName="parentTextArrow" presStyleLbl="node1" presStyleIdx="2" presStyleCnt="3"/>
      <dgm:spPr/>
    </dgm:pt>
  </dgm:ptLst>
  <dgm:cxnLst>
    <dgm:cxn modelId="{629DE240-07D9-417F-B96C-65DD5BAB07AF}" srcId="{7055709C-87D6-4932-B1A0-D2E5F23A9954}" destId="{CB65EBF3-44F9-4AEA-95D3-4C433588A029}" srcOrd="2" destOrd="0" parTransId="{C00CCA24-67D1-4C5E-88B3-A73CD9EE10D5}" sibTransId="{B4EAB0D7-681F-41F8-A819-60260E111BE2}"/>
    <dgm:cxn modelId="{634F0B62-AF25-4089-8A84-867F8EEB17DA}" srcId="{7055709C-87D6-4932-B1A0-D2E5F23A9954}" destId="{596A2E84-5A5B-4448-A58A-2180FA0580C2}" srcOrd="1" destOrd="0" parTransId="{B6993953-CC8B-4F16-A64C-F8B563CB5A98}" sibTransId="{80D95987-210B-436D-870D-46D82C4D0BA5}"/>
    <dgm:cxn modelId="{A3C0C867-DD3E-4CBF-81C8-4478BF8354FF}" type="presOf" srcId="{CB65EBF3-44F9-4AEA-95D3-4C433588A029}" destId="{D04578BD-DFA6-4C95-A3E0-27555B7E2FAF}" srcOrd="0" destOrd="0" presId="urn:microsoft.com/office/officeart/2005/8/layout/process4"/>
    <dgm:cxn modelId="{83F28CAE-D7F3-4FE4-9292-6804EB85C991}" type="presOf" srcId="{7055709C-87D6-4932-B1A0-D2E5F23A9954}" destId="{4E25B914-0634-4239-A77B-0257EDBBF1DF}" srcOrd="0" destOrd="0" presId="urn:microsoft.com/office/officeart/2005/8/layout/process4"/>
    <dgm:cxn modelId="{FE15FEB0-122E-42E4-924F-631DB4CCD4B3}" type="presOf" srcId="{596A2E84-5A5B-4448-A58A-2180FA0580C2}" destId="{5384D04E-1412-43FE-88CD-3165CE5EB8A8}" srcOrd="0" destOrd="0" presId="urn:microsoft.com/office/officeart/2005/8/layout/process4"/>
    <dgm:cxn modelId="{3BC947DB-07D4-4205-93DF-B6AA2302D322}" srcId="{7055709C-87D6-4932-B1A0-D2E5F23A9954}" destId="{8AAE2A1C-996A-4F1E-BD35-7B51E76B6867}" srcOrd="0" destOrd="0" parTransId="{84A17BB1-0713-471C-ABC6-776B2B108B86}" sibTransId="{BC637573-580E-41FA-B1F7-7F1645971056}"/>
    <dgm:cxn modelId="{A379E7E4-4A1B-43C8-B9A2-B00883200835}" type="presOf" srcId="{8AAE2A1C-996A-4F1E-BD35-7B51E76B6867}" destId="{F569DC6A-8447-4C75-B112-E3403D4C5CBA}" srcOrd="0" destOrd="0" presId="urn:microsoft.com/office/officeart/2005/8/layout/process4"/>
    <dgm:cxn modelId="{C4BBCDE8-8BAE-40CD-88F2-C53BBDA75196}" type="presParOf" srcId="{4E25B914-0634-4239-A77B-0257EDBBF1DF}" destId="{C6146EDB-0E7B-4B61-95E2-ED1C3A231107}" srcOrd="0" destOrd="0" presId="urn:microsoft.com/office/officeart/2005/8/layout/process4"/>
    <dgm:cxn modelId="{8A0EBAD8-B80D-4960-A962-8293C25D697E}" type="presParOf" srcId="{C6146EDB-0E7B-4B61-95E2-ED1C3A231107}" destId="{D04578BD-DFA6-4C95-A3E0-27555B7E2FAF}" srcOrd="0" destOrd="0" presId="urn:microsoft.com/office/officeart/2005/8/layout/process4"/>
    <dgm:cxn modelId="{439EA005-7318-4C09-A2B4-2589463A5859}" type="presParOf" srcId="{4E25B914-0634-4239-A77B-0257EDBBF1DF}" destId="{C897BE43-CC57-482C-912A-2DC8E5A19E15}" srcOrd="1" destOrd="0" presId="urn:microsoft.com/office/officeart/2005/8/layout/process4"/>
    <dgm:cxn modelId="{CAC6045A-BFB1-4124-81C7-072BD9B65194}" type="presParOf" srcId="{4E25B914-0634-4239-A77B-0257EDBBF1DF}" destId="{0D13EBCA-1096-4842-A047-86DD7A00CA95}" srcOrd="2" destOrd="0" presId="urn:microsoft.com/office/officeart/2005/8/layout/process4"/>
    <dgm:cxn modelId="{142A4EC0-F96A-405D-9D62-11C0CFAF7C14}" type="presParOf" srcId="{0D13EBCA-1096-4842-A047-86DD7A00CA95}" destId="{5384D04E-1412-43FE-88CD-3165CE5EB8A8}" srcOrd="0" destOrd="0" presId="urn:microsoft.com/office/officeart/2005/8/layout/process4"/>
    <dgm:cxn modelId="{C7C322A9-BCDC-49D9-BA5D-4F439175F0F1}" type="presParOf" srcId="{4E25B914-0634-4239-A77B-0257EDBBF1DF}" destId="{239669D8-AA55-45B2-86C4-F31209A8F968}" srcOrd="3" destOrd="0" presId="urn:microsoft.com/office/officeart/2005/8/layout/process4"/>
    <dgm:cxn modelId="{6BA9B283-75EC-49F7-8AC4-2865178C1E45}" type="presParOf" srcId="{4E25B914-0634-4239-A77B-0257EDBBF1DF}" destId="{8D060E11-6AB5-4935-956C-9F7A0340CE80}" srcOrd="4" destOrd="0" presId="urn:microsoft.com/office/officeart/2005/8/layout/process4"/>
    <dgm:cxn modelId="{1DF42350-9243-4BE7-BC74-4FCBE72DF925}" type="presParOf" srcId="{8D060E11-6AB5-4935-956C-9F7A0340CE80}" destId="{F569DC6A-8447-4C75-B112-E3403D4C5CBA}"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CE8E96-7B80-4D80-BBE2-E672A68C6E7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54E2829-262E-42C9-8795-09F868A9CAD8}">
      <dgm:prSet/>
      <dgm:spPr/>
      <dgm:t>
        <a:bodyPr/>
        <a:lstStyle/>
        <a:p>
          <a:pPr>
            <a:lnSpc>
              <a:spcPct val="100000"/>
            </a:lnSpc>
          </a:pPr>
          <a:r>
            <a:rPr lang="en-US" dirty="0"/>
            <a:t>South Carolina Law (SC Code 44-53-1920 (2019)</a:t>
          </a:r>
        </a:p>
      </dgm:t>
    </dgm:pt>
    <dgm:pt modelId="{E173DDF6-7F00-4A3F-B849-222F8533B5F3}" type="parTrans" cxnId="{DDE58C75-507C-43C9-B279-181C3AD72F31}">
      <dgm:prSet/>
      <dgm:spPr/>
      <dgm:t>
        <a:bodyPr/>
        <a:lstStyle/>
        <a:p>
          <a:endParaRPr lang="en-US"/>
        </a:p>
      </dgm:t>
    </dgm:pt>
    <dgm:pt modelId="{8FC015DB-7F54-4F44-994E-6536A8D71070}" type="sibTrans" cxnId="{DDE58C75-507C-43C9-B279-181C3AD72F31}">
      <dgm:prSet/>
      <dgm:spPr/>
      <dgm:t>
        <a:bodyPr/>
        <a:lstStyle/>
        <a:p>
          <a:endParaRPr lang="en-US"/>
        </a:p>
      </dgm:t>
    </dgm:pt>
    <dgm:pt modelId="{BE75AA4A-6F7D-408E-A447-FF362FF86D8A}">
      <dgm:prSet/>
      <dgm:spPr/>
      <dgm:t>
        <a:bodyPr/>
        <a:lstStyle/>
        <a:p>
          <a:pPr>
            <a:lnSpc>
              <a:spcPct val="100000"/>
            </a:lnSpc>
          </a:pPr>
          <a:r>
            <a:rPr lang="en-US"/>
            <a:t>Encourages people to call 911 to report an overdose</a:t>
          </a:r>
        </a:p>
      </dgm:t>
    </dgm:pt>
    <dgm:pt modelId="{531F8400-6E26-4A92-B123-9692A97DFF15}" type="parTrans" cxnId="{C71C34F4-5E81-4704-8DE4-DD86388D8733}">
      <dgm:prSet/>
      <dgm:spPr/>
      <dgm:t>
        <a:bodyPr/>
        <a:lstStyle/>
        <a:p>
          <a:endParaRPr lang="en-US"/>
        </a:p>
      </dgm:t>
    </dgm:pt>
    <dgm:pt modelId="{B38CCCD7-1489-4BFF-ACF2-E2474BFF0E27}" type="sibTrans" cxnId="{C71C34F4-5E81-4704-8DE4-DD86388D8733}">
      <dgm:prSet/>
      <dgm:spPr/>
      <dgm:t>
        <a:bodyPr/>
        <a:lstStyle/>
        <a:p>
          <a:endParaRPr lang="en-US"/>
        </a:p>
      </dgm:t>
    </dgm:pt>
    <dgm:pt modelId="{2CEB4D3B-05AE-43F4-812C-A163209E1F9F}">
      <dgm:prSet/>
      <dgm:spPr/>
      <dgm:t>
        <a:bodyPr/>
        <a:lstStyle/>
        <a:p>
          <a:pPr>
            <a:lnSpc>
              <a:spcPct val="100000"/>
            </a:lnSpc>
          </a:pPr>
          <a:r>
            <a:rPr lang="en-US" dirty="0"/>
            <a:t>The law provides legal immunity from </a:t>
          </a:r>
          <a:r>
            <a:rPr lang="en-US" i="1" dirty="0"/>
            <a:t>charge or prosecution </a:t>
          </a:r>
          <a:r>
            <a:rPr lang="en-US" dirty="0"/>
            <a:t>for the caller and the victim. </a:t>
          </a:r>
        </a:p>
      </dgm:t>
    </dgm:pt>
    <dgm:pt modelId="{F8338138-C97E-4262-BCC8-EC3163A0BD1D}" type="parTrans" cxnId="{2DD42824-1DBA-4614-ADD9-02664EF21B48}">
      <dgm:prSet/>
      <dgm:spPr/>
      <dgm:t>
        <a:bodyPr/>
        <a:lstStyle/>
        <a:p>
          <a:endParaRPr lang="en-US"/>
        </a:p>
      </dgm:t>
    </dgm:pt>
    <dgm:pt modelId="{8F81D630-75E1-458A-B28D-35F938FCB1C1}" type="sibTrans" cxnId="{2DD42824-1DBA-4614-ADD9-02664EF21B48}">
      <dgm:prSet/>
      <dgm:spPr/>
      <dgm:t>
        <a:bodyPr/>
        <a:lstStyle/>
        <a:p>
          <a:endParaRPr lang="en-US"/>
        </a:p>
      </dgm:t>
    </dgm:pt>
    <dgm:pt modelId="{1B3F73EA-E82E-4BC3-BE2C-24081D6596D1}">
      <dgm:prSet/>
      <dgm:spPr/>
      <dgm:t>
        <a:bodyPr/>
        <a:lstStyle/>
        <a:p>
          <a:pPr>
            <a:lnSpc>
              <a:spcPct val="100000"/>
            </a:lnSpc>
          </a:pPr>
          <a:endParaRPr lang="en-US" dirty="0"/>
        </a:p>
      </dgm:t>
    </dgm:pt>
    <dgm:pt modelId="{57AB21A9-5121-4B2D-995F-8EAC0B8AD3F5}" type="parTrans" cxnId="{26FA956B-DCCA-4EA3-8408-8A0D57453785}">
      <dgm:prSet/>
      <dgm:spPr/>
      <dgm:t>
        <a:bodyPr/>
        <a:lstStyle/>
        <a:p>
          <a:endParaRPr lang="en-US"/>
        </a:p>
      </dgm:t>
    </dgm:pt>
    <dgm:pt modelId="{FC6EA46E-7B3C-4FEA-9C1B-58DDA041A5F5}" type="sibTrans" cxnId="{26FA956B-DCCA-4EA3-8408-8A0D57453785}">
      <dgm:prSet/>
      <dgm:spPr/>
      <dgm:t>
        <a:bodyPr/>
        <a:lstStyle/>
        <a:p>
          <a:endParaRPr lang="en-US"/>
        </a:p>
      </dgm:t>
    </dgm:pt>
    <dgm:pt modelId="{EBAE16EA-A48C-4E2F-87FA-4C14683EBB98}">
      <dgm:prSet/>
      <dgm:spPr/>
      <dgm:t>
        <a:bodyPr/>
        <a:lstStyle/>
        <a:p>
          <a:pPr>
            <a:lnSpc>
              <a:spcPct val="100000"/>
            </a:lnSpc>
          </a:pPr>
          <a:r>
            <a:rPr lang="en-US" dirty="0"/>
            <a:t>One of the better laws in the nation. </a:t>
          </a:r>
        </a:p>
      </dgm:t>
    </dgm:pt>
    <dgm:pt modelId="{893007E2-7CD6-4869-A60A-B788EA5145CF}" type="parTrans" cxnId="{03879267-3EA2-4128-BF7D-417D97DE1AD7}">
      <dgm:prSet/>
      <dgm:spPr/>
      <dgm:t>
        <a:bodyPr/>
        <a:lstStyle/>
        <a:p>
          <a:endParaRPr lang="en-US"/>
        </a:p>
      </dgm:t>
    </dgm:pt>
    <dgm:pt modelId="{C4E7076A-A67A-41D3-9B3F-823C421CAF39}" type="sibTrans" cxnId="{03879267-3EA2-4128-BF7D-417D97DE1AD7}">
      <dgm:prSet/>
      <dgm:spPr/>
      <dgm:t>
        <a:bodyPr/>
        <a:lstStyle/>
        <a:p>
          <a:endParaRPr lang="en-US"/>
        </a:p>
      </dgm:t>
    </dgm:pt>
    <dgm:pt modelId="{1EEF302D-33E3-4B84-9192-1C97C67B3712}" type="pres">
      <dgm:prSet presAssocID="{EACE8E96-7B80-4D80-BBE2-E672A68C6E72}" presName="root" presStyleCnt="0">
        <dgm:presLayoutVars>
          <dgm:dir/>
          <dgm:resizeHandles val="exact"/>
        </dgm:presLayoutVars>
      </dgm:prSet>
      <dgm:spPr/>
    </dgm:pt>
    <dgm:pt modelId="{AECA4512-9B42-4000-85B2-9766DB2592BA}" type="pres">
      <dgm:prSet presAssocID="{B54E2829-262E-42C9-8795-09F868A9CAD8}" presName="compNode" presStyleCnt="0"/>
      <dgm:spPr/>
    </dgm:pt>
    <dgm:pt modelId="{A3C1CC69-3332-44F2-96D9-69A3B740133D}" type="pres">
      <dgm:prSet presAssocID="{B54E2829-262E-42C9-8795-09F868A9CAD8}" presName="bgRect" presStyleLbl="bgShp" presStyleIdx="0" presStyleCnt="4"/>
      <dgm:spPr/>
    </dgm:pt>
    <dgm:pt modelId="{041C6237-030D-4374-A684-A8EAA4407879}" type="pres">
      <dgm:prSet presAssocID="{B54E2829-262E-42C9-8795-09F868A9CAD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w"/>
        </a:ext>
      </dgm:extLst>
    </dgm:pt>
    <dgm:pt modelId="{3A1C3AC4-F5CC-4E9C-AABC-B2CB90A52A50}" type="pres">
      <dgm:prSet presAssocID="{B54E2829-262E-42C9-8795-09F868A9CAD8}" presName="spaceRect" presStyleCnt="0"/>
      <dgm:spPr/>
    </dgm:pt>
    <dgm:pt modelId="{C93559CE-BCFE-4308-9A89-8D4794A45FD5}" type="pres">
      <dgm:prSet presAssocID="{B54E2829-262E-42C9-8795-09F868A9CAD8}" presName="parTx" presStyleLbl="revTx" presStyleIdx="0" presStyleCnt="5">
        <dgm:presLayoutVars>
          <dgm:chMax val="0"/>
          <dgm:chPref val="0"/>
        </dgm:presLayoutVars>
      </dgm:prSet>
      <dgm:spPr/>
    </dgm:pt>
    <dgm:pt modelId="{B7A9947A-5DC5-448B-8D88-54C90F0C65E6}" type="pres">
      <dgm:prSet presAssocID="{8FC015DB-7F54-4F44-994E-6536A8D71070}" presName="sibTrans" presStyleCnt="0"/>
      <dgm:spPr/>
    </dgm:pt>
    <dgm:pt modelId="{6429D50E-6DC6-425B-A63A-CBCA37D9977B}" type="pres">
      <dgm:prSet presAssocID="{BE75AA4A-6F7D-408E-A447-FF362FF86D8A}" presName="compNode" presStyleCnt="0"/>
      <dgm:spPr/>
    </dgm:pt>
    <dgm:pt modelId="{236EA579-FA66-4CAE-AACD-AB153E06EACA}" type="pres">
      <dgm:prSet presAssocID="{BE75AA4A-6F7D-408E-A447-FF362FF86D8A}" presName="bgRect" presStyleLbl="bgShp" presStyleIdx="1" presStyleCnt="4"/>
      <dgm:spPr/>
    </dgm:pt>
    <dgm:pt modelId="{D39DAFDA-0C40-4AD5-AF92-D268DD8A8339}" type="pres">
      <dgm:prSet presAssocID="{BE75AA4A-6F7D-408E-A447-FF362FF86D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B03D3D8D-E765-44FE-95A2-57B9258798A3}" type="pres">
      <dgm:prSet presAssocID="{BE75AA4A-6F7D-408E-A447-FF362FF86D8A}" presName="spaceRect" presStyleCnt="0"/>
      <dgm:spPr/>
    </dgm:pt>
    <dgm:pt modelId="{B7369968-6336-4934-9DB1-CACCD77769EB}" type="pres">
      <dgm:prSet presAssocID="{BE75AA4A-6F7D-408E-A447-FF362FF86D8A}" presName="parTx" presStyleLbl="revTx" presStyleIdx="1" presStyleCnt="5">
        <dgm:presLayoutVars>
          <dgm:chMax val="0"/>
          <dgm:chPref val="0"/>
        </dgm:presLayoutVars>
      </dgm:prSet>
      <dgm:spPr/>
    </dgm:pt>
    <dgm:pt modelId="{5B11D1C8-7817-43DA-8A8C-C2E85F428E19}" type="pres">
      <dgm:prSet presAssocID="{B38CCCD7-1489-4BFF-ACF2-E2474BFF0E27}" presName="sibTrans" presStyleCnt="0"/>
      <dgm:spPr/>
    </dgm:pt>
    <dgm:pt modelId="{9E5043C3-E00E-46A8-B589-9FFCF982A1DD}" type="pres">
      <dgm:prSet presAssocID="{2CEB4D3B-05AE-43F4-812C-A163209E1F9F}" presName="compNode" presStyleCnt="0"/>
      <dgm:spPr/>
    </dgm:pt>
    <dgm:pt modelId="{0385B069-F27B-46D3-B5D7-F98885D028E5}" type="pres">
      <dgm:prSet presAssocID="{2CEB4D3B-05AE-43F4-812C-A163209E1F9F}" presName="bgRect" presStyleLbl="bgShp" presStyleIdx="2" presStyleCnt="4"/>
      <dgm:spPr/>
    </dgm:pt>
    <dgm:pt modelId="{57341BC4-42C0-4F3A-99F1-E8BF3D9717CA}" type="pres">
      <dgm:prSet presAssocID="{2CEB4D3B-05AE-43F4-812C-A163209E1F9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8B3EBD59-7CC0-4D36-9D32-9F3F7E6A18E7}" type="pres">
      <dgm:prSet presAssocID="{2CEB4D3B-05AE-43F4-812C-A163209E1F9F}" presName="spaceRect" presStyleCnt="0"/>
      <dgm:spPr/>
    </dgm:pt>
    <dgm:pt modelId="{8E2EAE13-B4C3-401B-8029-3FD800FDD160}" type="pres">
      <dgm:prSet presAssocID="{2CEB4D3B-05AE-43F4-812C-A163209E1F9F}" presName="parTx" presStyleLbl="revTx" presStyleIdx="2" presStyleCnt="5">
        <dgm:presLayoutVars>
          <dgm:chMax val="0"/>
          <dgm:chPref val="0"/>
        </dgm:presLayoutVars>
      </dgm:prSet>
      <dgm:spPr/>
    </dgm:pt>
    <dgm:pt modelId="{CF6AFE77-2147-4FFD-B02E-1D94F0E7363E}" type="pres">
      <dgm:prSet presAssocID="{2CEB4D3B-05AE-43F4-812C-A163209E1F9F}" presName="desTx" presStyleLbl="revTx" presStyleIdx="3" presStyleCnt="5">
        <dgm:presLayoutVars/>
      </dgm:prSet>
      <dgm:spPr/>
    </dgm:pt>
    <dgm:pt modelId="{25D90E8A-B66E-4FC5-81DA-249136CD670B}" type="pres">
      <dgm:prSet presAssocID="{8F81D630-75E1-458A-B28D-35F938FCB1C1}" presName="sibTrans" presStyleCnt="0"/>
      <dgm:spPr/>
    </dgm:pt>
    <dgm:pt modelId="{24932118-F42C-4365-95C0-09A8C7CA5521}" type="pres">
      <dgm:prSet presAssocID="{EBAE16EA-A48C-4E2F-87FA-4C14683EBB98}" presName="compNode" presStyleCnt="0"/>
      <dgm:spPr/>
    </dgm:pt>
    <dgm:pt modelId="{F7136D96-C6C9-4AEC-9B84-E80AC9A1F19B}" type="pres">
      <dgm:prSet presAssocID="{EBAE16EA-A48C-4E2F-87FA-4C14683EBB98}" presName="bgRect" presStyleLbl="bgShp" presStyleIdx="3" presStyleCnt="4"/>
      <dgm:spPr/>
    </dgm:pt>
    <dgm:pt modelId="{E50256A6-00DF-4995-9634-F955B65316BA}" type="pres">
      <dgm:prSet presAssocID="{EBAE16EA-A48C-4E2F-87FA-4C14683EBB98}" presName="iconRect" presStyleLbl="node1" presStyleIdx="3" presStyleCnt="4"/>
      <dgm:spPr/>
    </dgm:pt>
    <dgm:pt modelId="{8FEA861A-D27F-42D3-A154-D088959FAC19}" type="pres">
      <dgm:prSet presAssocID="{EBAE16EA-A48C-4E2F-87FA-4C14683EBB98}" presName="spaceRect" presStyleCnt="0"/>
      <dgm:spPr/>
    </dgm:pt>
    <dgm:pt modelId="{5E5985CA-553E-4FD6-BAE4-96C8477C64E6}" type="pres">
      <dgm:prSet presAssocID="{EBAE16EA-A48C-4E2F-87FA-4C14683EBB98}" presName="parTx" presStyleLbl="revTx" presStyleIdx="4" presStyleCnt="5">
        <dgm:presLayoutVars>
          <dgm:chMax val="0"/>
          <dgm:chPref val="0"/>
        </dgm:presLayoutVars>
      </dgm:prSet>
      <dgm:spPr/>
    </dgm:pt>
  </dgm:ptLst>
  <dgm:cxnLst>
    <dgm:cxn modelId="{2DD42824-1DBA-4614-ADD9-02664EF21B48}" srcId="{EACE8E96-7B80-4D80-BBE2-E672A68C6E72}" destId="{2CEB4D3B-05AE-43F4-812C-A163209E1F9F}" srcOrd="2" destOrd="0" parTransId="{F8338138-C97E-4262-BCC8-EC3163A0BD1D}" sibTransId="{8F81D630-75E1-458A-B28D-35F938FCB1C1}"/>
    <dgm:cxn modelId="{E0DCC366-5C2F-4946-B10E-974D290DF69B}" type="presOf" srcId="{2CEB4D3B-05AE-43F4-812C-A163209E1F9F}" destId="{8E2EAE13-B4C3-401B-8029-3FD800FDD160}" srcOrd="0" destOrd="0" presId="urn:microsoft.com/office/officeart/2018/2/layout/IconVerticalSolidList"/>
    <dgm:cxn modelId="{03879267-3EA2-4128-BF7D-417D97DE1AD7}" srcId="{EACE8E96-7B80-4D80-BBE2-E672A68C6E72}" destId="{EBAE16EA-A48C-4E2F-87FA-4C14683EBB98}" srcOrd="3" destOrd="0" parTransId="{893007E2-7CD6-4869-A60A-B788EA5145CF}" sibTransId="{C4E7076A-A67A-41D3-9B3F-823C421CAF39}"/>
    <dgm:cxn modelId="{26FA956B-DCCA-4EA3-8408-8A0D57453785}" srcId="{2CEB4D3B-05AE-43F4-812C-A163209E1F9F}" destId="{1B3F73EA-E82E-4BC3-BE2C-24081D6596D1}" srcOrd="0" destOrd="0" parTransId="{57AB21A9-5121-4B2D-995F-8EAC0B8AD3F5}" sibTransId="{FC6EA46E-7B3C-4FEA-9C1B-58DDA041A5F5}"/>
    <dgm:cxn modelId="{DDE58C75-507C-43C9-B279-181C3AD72F31}" srcId="{EACE8E96-7B80-4D80-BBE2-E672A68C6E72}" destId="{B54E2829-262E-42C9-8795-09F868A9CAD8}" srcOrd="0" destOrd="0" parTransId="{E173DDF6-7F00-4A3F-B849-222F8533B5F3}" sibTransId="{8FC015DB-7F54-4F44-994E-6536A8D71070}"/>
    <dgm:cxn modelId="{669DD98D-B535-4AAD-98DD-81129C2D5751}" type="presOf" srcId="{EBAE16EA-A48C-4E2F-87FA-4C14683EBB98}" destId="{5E5985CA-553E-4FD6-BAE4-96C8477C64E6}" srcOrd="0" destOrd="0" presId="urn:microsoft.com/office/officeart/2018/2/layout/IconVerticalSolidList"/>
    <dgm:cxn modelId="{21BA48A8-ED79-4F27-A00C-3BC23AFC5FB7}" type="presOf" srcId="{1B3F73EA-E82E-4BC3-BE2C-24081D6596D1}" destId="{CF6AFE77-2147-4FFD-B02E-1D94F0E7363E}" srcOrd="0" destOrd="0" presId="urn:microsoft.com/office/officeart/2018/2/layout/IconVerticalSolidList"/>
    <dgm:cxn modelId="{68CB3BB1-6F29-4CCD-B552-257DDD769734}" type="presOf" srcId="{EACE8E96-7B80-4D80-BBE2-E672A68C6E72}" destId="{1EEF302D-33E3-4B84-9192-1C97C67B3712}" srcOrd="0" destOrd="0" presId="urn:microsoft.com/office/officeart/2018/2/layout/IconVerticalSolidList"/>
    <dgm:cxn modelId="{FFB596B7-341D-4489-804D-7007106CDCD5}" type="presOf" srcId="{BE75AA4A-6F7D-408E-A447-FF362FF86D8A}" destId="{B7369968-6336-4934-9DB1-CACCD77769EB}" srcOrd="0" destOrd="0" presId="urn:microsoft.com/office/officeart/2018/2/layout/IconVerticalSolidList"/>
    <dgm:cxn modelId="{30B70FE3-E4C3-4F6D-8FBA-ED14F74AB15E}" type="presOf" srcId="{B54E2829-262E-42C9-8795-09F868A9CAD8}" destId="{C93559CE-BCFE-4308-9A89-8D4794A45FD5}" srcOrd="0" destOrd="0" presId="urn:microsoft.com/office/officeart/2018/2/layout/IconVerticalSolidList"/>
    <dgm:cxn modelId="{C71C34F4-5E81-4704-8DE4-DD86388D8733}" srcId="{EACE8E96-7B80-4D80-BBE2-E672A68C6E72}" destId="{BE75AA4A-6F7D-408E-A447-FF362FF86D8A}" srcOrd="1" destOrd="0" parTransId="{531F8400-6E26-4A92-B123-9692A97DFF15}" sibTransId="{B38CCCD7-1489-4BFF-ACF2-E2474BFF0E27}"/>
    <dgm:cxn modelId="{A463EAC5-957E-42C2-8B36-8E63828A82FF}" type="presParOf" srcId="{1EEF302D-33E3-4B84-9192-1C97C67B3712}" destId="{AECA4512-9B42-4000-85B2-9766DB2592BA}" srcOrd="0" destOrd="0" presId="urn:microsoft.com/office/officeart/2018/2/layout/IconVerticalSolidList"/>
    <dgm:cxn modelId="{4362A8DE-09FE-406C-89BD-A3AED857FA53}" type="presParOf" srcId="{AECA4512-9B42-4000-85B2-9766DB2592BA}" destId="{A3C1CC69-3332-44F2-96D9-69A3B740133D}" srcOrd="0" destOrd="0" presId="urn:microsoft.com/office/officeart/2018/2/layout/IconVerticalSolidList"/>
    <dgm:cxn modelId="{217453BA-E32D-47E6-B8AB-E0B8C863FCD6}" type="presParOf" srcId="{AECA4512-9B42-4000-85B2-9766DB2592BA}" destId="{041C6237-030D-4374-A684-A8EAA4407879}" srcOrd="1" destOrd="0" presId="urn:microsoft.com/office/officeart/2018/2/layout/IconVerticalSolidList"/>
    <dgm:cxn modelId="{786C818F-00DD-427B-8958-B5E0B14BAC48}" type="presParOf" srcId="{AECA4512-9B42-4000-85B2-9766DB2592BA}" destId="{3A1C3AC4-F5CC-4E9C-AABC-B2CB90A52A50}" srcOrd="2" destOrd="0" presId="urn:microsoft.com/office/officeart/2018/2/layout/IconVerticalSolidList"/>
    <dgm:cxn modelId="{0F541ED8-EE3E-4821-A6A8-86171B43CD92}" type="presParOf" srcId="{AECA4512-9B42-4000-85B2-9766DB2592BA}" destId="{C93559CE-BCFE-4308-9A89-8D4794A45FD5}" srcOrd="3" destOrd="0" presId="urn:microsoft.com/office/officeart/2018/2/layout/IconVerticalSolidList"/>
    <dgm:cxn modelId="{F8F6C650-C642-49D3-9A7B-486CA458A49C}" type="presParOf" srcId="{1EEF302D-33E3-4B84-9192-1C97C67B3712}" destId="{B7A9947A-5DC5-448B-8D88-54C90F0C65E6}" srcOrd="1" destOrd="0" presId="urn:microsoft.com/office/officeart/2018/2/layout/IconVerticalSolidList"/>
    <dgm:cxn modelId="{3F21F8EA-D2C0-4873-B9AF-79E588FBFB73}" type="presParOf" srcId="{1EEF302D-33E3-4B84-9192-1C97C67B3712}" destId="{6429D50E-6DC6-425B-A63A-CBCA37D9977B}" srcOrd="2" destOrd="0" presId="urn:microsoft.com/office/officeart/2018/2/layout/IconVerticalSolidList"/>
    <dgm:cxn modelId="{612A47BB-18E8-4CD8-AACA-D6271DA3CD6C}" type="presParOf" srcId="{6429D50E-6DC6-425B-A63A-CBCA37D9977B}" destId="{236EA579-FA66-4CAE-AACD-AB153E06EACA}" srcOrd="0" destOrd="0" presId="urn:microsoft.com/office/officeart/2018/2/layout/IconVerticalSolidList"/>
    <dgm:cxn modelId="{DE9524BA-A9F9-416C-B29A-03C74303586F}" type="presParOf" srcId="{6429D50E-6DC6-425B-A63A-CBCA37D9977B}" destId="{D39DAFDA-0C40-4AD5-AF92-D268DD8A8339}" srcOrd="1" destOrd="0" presId="urn:microsoft.com/office/officeart/2018/2/layout/IconVerticalSolidList"/>
    <dgm:cxn modelId="{FC4A6DFB-A2FD-4B91-9C86-5E8912EEA591}" type="presParOf" srcId="{6429D50E-6DC6-425B-A63A-CBCA37D9977B}" destId="{B03D3D8D-E765-44FE-95A2-57B9258798A3}" srcOrd="2" destOrd="0" presId="urn:microsoft.com/office/officeart/2018/2/layout/IconVerticalSolidList"/>
    <dgm:cxn modelId="{CFD5F6DC-4BF1-49B9-A17A-8C9B6AAAA786}" type="presParOf" srcId="{6429D50E-6DC6-425B-A63A-CBCA37D9977B}" destId="{B7369968-6336-4934-9DB1-CACCD77769EB}" srcOrd="3" destOrd="0" presId="urn:microsoft.com/office/officeart/2018/2/layout/IconVerticalSolidList"/>
    <dgm:cxn modelId="{F8047375-6C77-4683-9E8B-B4160027DB17}" type="presParOf" srcId="{1EEF302D-33E3-4B84-9192-1C97C67B3712}" destId="{5B11D1C8-7817-43DA-8A8C-C2E85F428E19}" srcOrd="3" destOrd="0" presId="urn:microsoft.com/office/officeart/2018/2/layout/IconVerticalSolidList"/>
    <dgm:cxn modelId="{FE508D13-1538-4700-A51B-243CF30576F4}" type="presParOf" srcId="{1EEF302D-33E3-4B84-9192-1C97C67B3712}" destId="{9E5043C3-E00E-46A8-B589-9FFCF982A1DD}" srcOrd="4" destOrd="0" presId="urn:microsoft.com/office/officeart/2018/2/layout/IconVerticalSolidList"/>
    <dgm:cxn modelId="{41641E3F-73C5-4978-AC43-249E233C75CA}" type="presParOf" srcId="{9E5043C3-E00E-46A8-B589-9FFCF982A1DD}" destId="{0385B069-F27B-46D3-B5D7-F98885D028E5}" srcOrd="0" destOrd="0" presId="urn:microsoft.com/office/officeart/2018/2/layout/IconVerticalSolidList"/>
    <dgm:cxn modelId="{2413144A-0F3E-48C8-A819-2811E4A896AA}" type="presParOf" srcId="{9E5043C3-E00E-46A8-B589-9FFCF982A1DD}" destId="{57341BC4-42C0-4F3A-99F1-E8BF3D9717CA}" srcOrd="1" destOrd="0" presId="urn:microsoft.com/office/officeart/2018/2/layout/IconVerticalSolidList"/>
    <dgm:cxn modelId="{5EB07522-9741-450C-8049-AFF58F183267}" type="presParOf" srcId="{9E5043C3-E00E-46A8-B589-9FFCF982A1DD}" destId="{8B3EBD59-7CC0-4D36-9D32-9F3F7E6A18E7}" srcOrd="2" destOrd="0" presId="urn:microsoft.com/office/officeart/2018/2/layout/IconVerticalSolidList"/>
    <dgm:cxn modelId="{128AE166-65B2-4F3E-AE9F-0E6D7C104504}" type="presParOf" srcId="{9E5043C3-E00E-46A8-B589-9FFCF982A1DD}" destId="{8E2EAE13-B4C3-401B-8029-3FD800FDD160}" srcOrd="3" destOrd="0" presId="urn:microsoft.com/office/officeart/2018/2/layout/IconVerticalSolidList"/>
    <dgm:cxn modelId="{C46E81F1-A593-44E3-AAE2-9BFBB482F6B1}" type="presParOf" srcId="{9E5043C3-E00E-46A8-B589-9FFCF982A1DD}" destId="{CF6AFE77-2147-4FFD-B02E-1D94F0E7363E}" srcOrd="4" destOrd="0" presId="urn:microsoft.com/office/officeart/2018/2/layout/IconVerticalSolidList"/>
    <dgm:cxn modelId="{3054D392-F622-4EED-BC1A-03E3F5BE56CF}" type="presParOf" srcId="{1EEF302D-33E3-4B84-9192-1C97C67B3712}" destId="{25D90E8A-B66E-4FC5-81DA-249136CD670B}" srcOrd="5" destOrd="0" presId="urn:microsoft.com/office/officeart/2018/2/layout/IconVerticalSolidList"/>
    <dgm:cxn modelId="{403D13F1-8D3D-4386-91CA-CECAFB02C5CA}" type="presParOf" srcId="{1EEF302D-33E3-4B84-9192-1C97C67B3712}" destId="{24932118-F42C-4365-95C0-09A8C7CA5521}" srcOrd="6" destOrd="0" presId="urn:microsoft.com/office/officeart/2018/2/layout/IconVerticalSolidList"/>
    <dgm:cxn modelId="{F2DDD798-0518-494D-B954-07A45FB61C3D}" type="presParOf" srcId="{24932118-F42C-4365-95C0-09A8C7CA5521}" destId="{F7136D96-C6C9-4AEC-9B84-E80AC9A1F19B}" srcOrd="0" destOrd="0" presId="urn:microsoft.com/office/officeart/2018/2/layout/IconVerticalSolidList"/>
    <dgm:cxn modelId="{E548E5CB-220A-4ED5-BC0A-DA76FE482FBB}" type="presParOf" srcId="{24932118-F42C-4365-95C0-09A8C7CA5521}" destId="{E50256A6-00DF-4995-9634-F955B65316BA}" srcOrd="1" destOrd="0" presId="urn:microsoft.com/office/officeart/2018/2/layout/IconVerticalSolidList"/>
    <dgm:cxn modelId="{013646D9-D846-42F8-A447-C8C81C9F5830}" type="presParOf" srcId="{24932118-F42C-4365-95C0-09A8C7CA5521}" destId="{8FEA861A-D27F-42D3-A154-D088959FAC19}" srcOrd="2" destOrd="0" presId="urn:microsoft.com/office/officeart/2018/2/layout/IconVerticalSolidList"/>
    <dgm:cxn modelId="{99C4D1F8-6536-4309-B23D-C415EB570F10}" type="presParOf" srcId="{24932118-F42C-4365-95C0-09A8C7CA5521}" destId="{5E5985CA-553E-4FD6-BAE4-96C8477C64E6}"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54E309-7D2B-4077-8B07-439F86B87255}"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E263D6B-13F2-465F-A555-83F0B211ED3D}">
      <dgm:prSet/>
      <dgm:spPr/>
      <dgm:t>
        <a:bodyPr/>
        <a:lstStyle/>
        <a:p>
          <a:r>
            <a:rPr lang="en-US" baseline="0"/>
            <a:t>SC Law 44-130-50 (Citizens)</a:t>
          </a:r>
          <a:endParaRPr lang="en-US"/>
        </a:p>
      </dgm:t>
    </dgm:pt>
    <dgm:pt modelId="{7C4F2BCA-D7BB-47F9-BD36-274FE9EA1C4F}" type="parTrans" cxnId="{645640DE-1BD1-4513-A26D-1D21D76884FE}">
      <dgm:prSet/>
      <dgm:spPr/>
      <dgm:t>
        <a:bodyPr/>
        <a:lstStyle/>
        <a:p>
          <a:endParaRPr lang="en-US"/>
        </a:p>
      </dgm:t>
    </dgm:pt>
    <dgm:pt modelId="{474E83E6-D8A2-4A3C-9420-1272BCCD07BF}" type="sibTrans" cxnId="{645640DE-1BD1-4513-A26D-1D21D76884FE}">
      <dgm:prSet/>
      <dgm:spPr/>
      <dgm:t>
        <a:bodyPr/>
        <a:lstStyle/>
        <a:p>
          <a:endParaRPr lang="en-US"/>
        </a:p>
      </dgm:t>
    </dgm:pt>
    <dgm:pt modelId="{989BE19A-A8ED-4FE5-8FB1-D231CAEDF245}">
      <dgm:prSet/>
      <dgm:spPr/>
      <dgm:t>
        <a:bodyPr/>
        <a:lstStyle/>
        <a:p>
          <a:r>
            <a:rPr lang="en-US" baseline="0"/>
            <a:t>SC Law 44-130-69 (First Responders)</a:t>
          </a:r>
          <a:endParaRPr lang="en-US"/>
        </a:p>
      </dgm:t>
    </dgm:pt>
    <dgm:pt modelId="{3190B451-01D8-435A-A6F9-4E3A8B3784C6}" type="parTrans" cxnId="{B033B9AB-D3D4-49F0-A71F-D832C2B04DF9}">
      <dgm:prSet/>
      <dgm:spPr/>
      <dgm:t>
        <a:bodyPr/>
        <a:lstStyle/>
        <a:p>
          <a:endParaRPr lang="en-US"/>
        </a:p>
      </dgm:t>
    </dgm:pt>
    <dgm:pt modelId="{4E9FD3D7-ACC8-40CF-AF52-E72C9E0C2FA3}" type="sibTrans" cxnId="{B033B9AB-D3D4-49F0-A71F-D832C2B04DF9}">
      <dgm:prSet/>
      <dgm:spPr/>
      <dgm:t>
        <a:bodyPr/>
        <a:lstStyle/>
        <a:p>
          <a:endParaRPr lang="en-US"/>
        </a:p>
      </dgm:t>
    </dgm:pt>
    <dgm:pt modelId="{EAF17537-5615-4C7B-8E8B-19736C38BC6C}" type="pres">
      <dgm:prSet presAssocID="{6354E309-7D2B-4077-8B07-439F86B87255}" presName="hierChild1" presStyleCnt="0">
        <dgm:presLayoutVars>
          <dgm:chPref val="1"/>
          <dgm:dir/>
          <dgm:animOne val="branch"/>
          <dgm:animLvl val="lvl"/>
          <dgm:resizeHandles/>
        </dgm:presLayoutVars>
      </dgm:prSet>
      <dgm:spPr/>
    </dgm:pt>
    <dgm:pt modelId="{9450C531-1522-4439-8D4E-F45DC9B289F4}" type="pres">
      <dgm:prSet presAssocID="{4E263D6B-13F2-465F-A555-83F0B211ED3D}" presName="hierRoot1" presStyleCnt="0"/>
      <dgm:spPr/>
    </dgm:pt>
    <dgm:pt modelId="{FD0065D5-F4A5-4112-85D7-DDE42BFE9CFA}" type="pres">
      <dgm:prSet presAssocID="{4E263D6B-13F2-465F-A555-83F0B211ED3D}" presName="composite" presStyleCnt="0"/>
      <dgm:spPr/>
    </dgm:pt>
    <dgm:pt modelId="{EB75762E-CA6B-459C-8AF1-CC9757756A27}" type="pres">
      <dgm:prSet presAssocID="{4E263D6B-13F2-465F-A555-83F0B211ED3D}" presName="background" presStyleLbl="node0" presStyleIdx="0" presStyleCnt="2"/>
      <dgm:spPr/>
    </dgm:pt>
    <dgm:pt modelId="{9E6C4BDE-9A45-48D0-A14A-7F3F9451E2EB}" type="pres">
      <dgm:prSet presAssocID="{4E263D6B-13F2-465F-A555-83F0B211ED3D}" presName="text" presStyleLbl="fgAcc0" presStyleIdx="0" presStyleCnt="2">
        <dgm:presLayoutVars>
          <dgm:chPref val="3"/>
        </dgm:presLayoutVars>
      </dgm:prSet>
      <dgm:spPr/>
    </dgm:pt>
    <dgm:pt modelId="{CEE0547A-B73F-4984-A818-A1F43C3C305A}" type="pres">
      <dgm:prSet presAssocID="{4E263D6B-13F2-465F-A555-83F0B211ED3D}" presName="hierChild2" presStyleCnt="0"/>
      <dgm:spPr/>
    </dgm:pt>
    <dgm:pt modelId="{AE3B9A1C-1E0D-4804-9BE6-5B4F2E8A5D1A}" type="pres">
      <dgm:prSet presAssocID="{989BE19A-A8ED-4FE5-8FB1-D231CAEDF245}" presName="hierRoot1" presStyleCnt="0"/>
      <dgm:spPr/>
    </dgm:pt>
    <dgm:pt modelId="{D5D6468C-0544-49BD-81A7-E1D27C179CD2}" type="pres">
      <dgm:prSet presAssocID="{989BE19A-A8ED-4FE5-8FB1-D231CAEDF245}" presName="composite" presStyleCnt="0"/>
      <dgm:spPr/>
    </dgm:pt>
    <dgm:pt modelId="{86EC8FFB-E174-4DBC-B642-6BF07742D4BE}" type="pres">
      <dgm:prSet presAssocID="{989BE19A-A8ED-4FE5-8FB1-D231CAEDF245}" presName="background" presStyleLbl="node0" presStyleIdx="1" presStyleCnt="2"/>
      <dgm:spPr/>
    </dgm:pt>
    <dgm:pt modelId="{04344147-C3B0-41EF-8500-3F75892BE635}" type="pres">
      <dgm:prSet presAssocID="{989BE19A-A8ED-4FE5-8FB1-D231CAEDF245}" presName="text" presStyleLbl="fgAcc0" presStyleIdx="1" presStyleCnt="2">
        <dgm:presLayoutVars>
          <dgm:chPref val="3"/>
        </dgm:presLayoutVars>
      </dgm:prSet>
      <dgm:spPr/>
    </dgm:pt>
    <dgm:pt modelId="{8E960E1F-39A2-4227-9C77-3A4240A0868D}" type="pres">
      <dgm:prSet presAssocID="{989BE19A-A8ED-4FE5-8FB1-D231CAEDF245}" presName="hierChild2" presStyleCnt="0"/>
      <dgm:spPr/>
    </dgm:pt>
  </dgm:ptLst>
  <dgm:cxnLst>
    <dgm:cxn modelId="{D4BB2D1C-458B-45D7-B32B-C1ED4D322777}" type="presOf" srcId="{4E263D6B-13F2-465F-A555-83F0B211ED3D}" destId="{9E6C4BDE-9A45-48D0-A14A-7F3F9451E2EB}" srcOrd="0" destOrd="0" presId="urn:microsoft.com/office/officeart/2005/8/layout/hierarchy1"/>
    <dgm:cxn modelId="{8D486B22-0AC0-47B9-B60B-C1B7C66AFF88}" type="presOf" srcId="{989BE19A-A8ED-4FE5-8FB1-D231CAEDF245}" destId="{04344147-C3B0-41EF-8500-3F75892BE635}" srcOrd="0" destOrd="0" presId="urn:microsoft.com/office/officeart/2005/8/layout/hierarchy1"/>
    <dgm:cxn modelId="{B033B9AB-D3D4-49F0-A71F-D832C2B04DF9}" srcId="{6354E309-7D2B-4077-8B07-439F86B87255}" destId="{989BE19A-A8ED-4FE5-8FB1-D231CAEDF245}" srcOrd="1" destOrd="0" parTransId="{3190B451-01D8-435A-A6F9-4E3A8B3784C6}" sibTransId="{4E9FD3D7-ACC8-40CF-AF52-E72C9E0C2FA3}"/>
    <dgm:cxn modelId="{645640DE-1BD1-4513-A26D-1D21D76884FE}" srcId="{6354E309-7D2B-4077-8B07-439F86B87255}" destId="{4E263D6B-13F2-465F-A555-83F0B211ED3D}" srcOrd="0" destOrd="0" parTransId="{7C4F2BCA-D7BB-47F9-BD36-274FE9EA1C4F}" sibTransId="{474E83E6-D8A2-4A3C-9420-1272BCCD07BF}"/>
    <dgm:cxn modelId="{93E02FE4-2D37-4DF1-80B1-03EAF2F81997}" type="presOf" srcId="{6354E309-7D2B-4077-8B07-439F86B87255}" destId="{EAF17537-5615-4C7B-8E8B-19736C38BC6C}" srcOrd="0" destOrd="0" presId="urn:microsoft.com/office/officeart/2005/8/layout/hierarchy1"/>
    <dgm:cxn modelId="{B87AA572-48FA-4233-8747-63D9D2925116}" type="presParOf" srcId="{EAF17537-5615-4C7B-8E8B-19736C38BC6C}" destId="{9450C531-1522-4439-8D4E-F45DC9B289F4}" srcOrd="0" destOrd="0" presId="urn:microsoft.com/office/officeart/2005/8/layout/hierarchy1"/>
    <dgm:cxn modelId="{70327CB1-AE51-41DF-80A5-2A008A774513}" type="presParOf" srcId="{9450C531-1522-4439-8D4E-F45DC9B289F4}" destId="{FD0065D5-F4A5-4112-85D7-DDE42BFE9CFA}" srcOrd="0" destOrd="0" presId="urn:microsoft.com/office/officeart/2005/8/layout/hierarchy1"/>
    <dgm:cxn modelId="{30AE170E-4122-4FBB-9F65-1509E823CABA}" type="presParOf" srcId="{FD0065D5-F4A5-4112-85D7-DDE42BFE9CFA}" destId="{EB75762E-CA6B-459C-8AF1-CC9757756A27}" srcOrd="0" destOrd="0" presId="urn:microsoft.com/office/officeart/2005/8/layout/hierarchy1"/>
    <dgm:cxn modelId="{40D11BED-3B1A-49B3-B558-C9B916E4C943}" type="presParOf" srcId="{FD0065D5-F4A5-4112-85D7-DDE42BFE9CFA}" destId="{9E6C4BDE-9A45-48D0-A14A-7F3F9451E2EB}" srcOrd="1" destOrd="0" presId="urn:microsoft.com/office/officeart/2005/8/layout/hierarchy1"/>
    <dgm:cxn modelId="{9F7E47B1-F272-467C-9B17-B8067FAE1E9C}" type="presParOf" srcId="{9450C531-1522-4439-8D4E-F45DC9B289F4}" destId="{CEE0547A-B73F-4984-A818-A1F43C3C305A}" srcOrd="1" destOrd="0" presId="urn:microsoft.com/office/officeart/2005/8/layout/hierarchy1"/>
    <dgm:cxn modelId="{925FB5B8-A9D7-4F76-A7F4-F8F14D825831}" type="presParOf" srcId="{EAF17537-5615-4C7B-8E8B-19736C38BC6C}" destId="{AE3B9A1C-1E0D-4804-9BE6-5B4F2E8A5D1A}" srcOrd="1" destOrd="0" presId="urn:microsoft.com/office/officeart/2005/8/layout/hierarchy1"/>
    <dgm:cxn modelId="{7AA228E2-B322-42BA-8D5B-AA9EF3C2BF4E}" type="presParOf" srcId="{AE3B9A1C-1E0D-4804-9BE6-5B4F2E8A5D1A}" destId="{D5D6468C-0544-49BD-81A7-E1D27C179CD2}" srcOrd="0" destOrd="0" presId="urn:microsoft.com/office/officeart/2005/8/layout/hierarchy1"/>
    <dgm:cxn modelId="{B1FA06F5-9276-4911-A052-D9BDFC117C0E}" type="presParOf" srcId="{D5D6468C-0544-49BD-81A7-E1D27C179CD2}" destId="{86EC8FFB-E174-4DBC-B642-6BF07742D4BE}" srcOrd="0" destOrd="0" presId="urn:microsoft.com/office/officeart/2005/8/layout/hierarchy1"/>
    <dgm:cxn modelId="{C0AD4B0F-FCF0-4D1F-9BF8-FCFD9DD36C60}" type="presParOf" srcId="{D5D6468C-0544-49BD-81A7-E1D27C179CD2}" destId="{04344147-C3B0-41EF-8500-3F75892BE635}" srcOrd="1" destOrd="0" presId="urn:microsoft.com/office/officeart/2005/8/layout/hierarchy1"/>
    <dgm:cxn modelId="{4EAD4E94-507D-4AB5-8FEB-3C302FFB40DA}" type="presParOf" srcId="{AE3B9A1C-1E0D-4804-9BE6-5B4F2E8A5D1A}" destId="{8E960E1F-39A2-4227-9C77-3A4240A0868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6A6187-9066-4004-BFC0-A595ADEC054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EC9AC0A-9D48-4C81-AA55-BCD7C4E0E9B7}">
      <dgm:prSet/>
      <dgm:spPr/>
      <dgm:t>
        <a:bodyPr/>
        <a:lstStyle/>
        <a:p>
          <a:r>
            <a:rPr lang="en-US"/>
            <a:t>Naloxone is left with individuals who refuse transport to the emergency department or with a family member or friend at the home</a:t>
          </a:r>
        </a:p>
      </dgm:t>
    </dgm:pt>
    <dgm:pt modelId="{E4264F3A-45A8-48B0-AFB7-8D73ACCF3F24}" type="parTrans" cxnId="{47056F17-2958-4301-A596-EA1E2B5AD93B}">
      <dgm:prSet/>
      <dgm:spPr/>
      <dgm:t>
        <a:bodyPr/>
        <a:lstStyle/>
        <a:p>
          <a:endParaRPr lang="en-US"/>
        </a:p>
      </dgm:t>
    </dgm:pt>
    <dgm:pt modelId="{EAE1B792-BE86-4842-A6BC-5712DB8B2098}" type="sibTrans" cxnId="{47056F17-2958-4301-A596-EA1E2B5AD93B}">
      <dgm:prSet/>
      <dgm:spPr/>
      <dgm:t>
        <a:bodyPr/>
        <a:lstStyle/>
        <a:p>
          <a:endParaRPr lang="en-US"/>
        </a:p>
      </dgm:t>
    </dgm:pt>
    <dgm:pt modelId="{44E91E3E-00A6-4DDB-8CA2-5121C32C25AB}">
      <dgm:prSet/>
      <dgm:spPr/>
      <dgm:t>
        <a:bodyPr/>
        <a:lstStyle/>
        <a:p>
          <a:r>
            <a:rPr lang="en-US" dirty="0"/>
            <a:t>Several locations recently started a naloxone leave behind program with EMS agencies. </a:t>
          </a:r>
        </a:p>
      </dgm:t>
    </dgm:pt>
    <dgm:pt modelId="{AA81F851-C033-461A-BDFE-0E1F88C6538E}" type="parTrans" cxnId="{C2946115-17C7-4A75-9D23-20DE01F93940}">
      <dgm:prSet/>
      <dgm:spPr/>
      <dgm:t>
        <a:bodyPr/>
        <a:lstStyle/>
        <a:p>
          <a:endParaRPr lang="en-US"/>
        </a:p>
      </dgm:t>
    </dgm:pt>
    <dgm:pt modelId="{AEB56EF3-C8CC-4F5E-930A-934D9884604C}" type="sibTrans" cxnId="{C2946115-17C7-4A75-9D23-20DE01F93940}">
      <dgm:prSet/>
      <dgm:spPr/>
      <dgm:t>
        <a:bodyPr/>
        <a:lstStyle/>
        <a:p>
          <a:endParaRPr lang="en-US"/>
        </a:p>
      </dgm:t>
    </dgm:pt>
    <dgm:pt modelId="{1C3BA1D9-9771-4799-BB25-E89982F90187}" type="pres">
      <dgm:prSet presAssocID="{706A6187-9066-4004-BFC0-A595ADEC054D}" presName="root" presStyleCnt="0">
        <dgm:presLayoutVars>
          <dgm:dir/>
          <dgm:resizeHandles val="exact"/>
        </dgm:presLayoutVars>
      </dgm:prSet>
      <dgm:spPr/>
    </dgm:pt>
    <dgm:pt modelId="{15A29874-F998-4079-90C1-C9AF518B90B4}" type="pres">
      <dgm:prSet presAssocID="{0EC9AC0A-9D48-4C81-AA55-BCD7C4E0E9B7}" presName="compNode" presStyleCnt="0"/>
      <dgm:spPr/>
    </dgm:pt>
    <dgm:pt modelId="{E5D68A36-F9B3-40A0-BF8A-48BB1D8B2099}" type="pres">
      <dgm:prSet presAssocID="{0EC9AC0A-9D48-4C81-AA55-BCD7C4E0E9B7}" presName="bgRect" presStyleLbl="bgShp" presStyleIdx="0" presStyleCnt="2"/>
      <dgm:spPr/>
    </dgm:pt>
    <dgm:pt modelId="{41A721C8-98E9-4016-AC18-D3E1EAB8B284}" type="pres">
      <dgm:prSet presAssocID="{0EC9AC0A-9D48-4C81-AA55-BCD7C4E0E9B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ine"/>
        </a:ext>
      </dgm:extLst>
    </dgm:pt>
    <dgm:pt modelId="{16FACF27-38A1-4AFD-AB35-7D3565D97AAA}" type="pres">
      <dgm:prSet presAssocID="{0EC9AC0A-9D48-4C81-AA55-BCD7C4E0E9B7}" presName="spaceRect" presStyleCnt="0"/>
      <dgm:spPr/>
    </dgm:pt>
    <dgm:pt modelId="{0652D0C7-9191-4711-A467-82D9AA6C8DF6}" type="pres">
      <dgm:prSet presAssocID="{0EC9AC0A-9D48-4C81-AA55-BCD7C4E0E9B7}" presName="parTx" presStyleLbl="revTx" presStyleIdx="0" presStyleCnt="2">
        <dgm:presLayoutVars>
          <dgm:chMax val="0"/>
          <dgm:chPref val="0"/>
        </dgm:presLayoutVars>
      </dgm:prSet>
      <dgm:spPr/>
    </dgm:pt>
    <dgm:pt modelId="{5E463507-D219-42A0-8B8A-65C8D359EDE4}" type="pres">
      <dgm:prSet presAssocID="{EAE1B792-BE86-4842-A6BC-5712DB8B2098}" presName="sibTrans" presStyleCnt="0"/>
      <dgm:spPr/>
    </dgm:pt>
    <dgm:pt modelId="{485C854F-804B-4D36-B432-C34ADF3F5AB1}" type="pres">
      <dgm:prSet presAssocID="{44E91E3E-00A6-4DDB-8CA2-5121C32C25AB}" presName="compNode" presStyleCnt="0"/>
      <dgm:spPr/>
    </dgm:pt>
    <dgm:pt modelId="{DE338659-4755-443F-80C3-E6E34BABC8A4}" type="pres">
      <dgm:prSet presAssocID="{44E91E3E-00A6-4DDB-8CA2-5121C32C25AB}" presName="bgRect" presStyleLbl="bgShp" presStyleIdx="1" presStyleCnt="2"/>
      <dgm:spPr/>
    </dgm:pt>
    <dgm:pt modelId="{B5075E29-3478-4903-BA77-8DD92263110B}" type="pres">
      <dgm:prSet presAssocID="{44E91E3E-00A6-4DDB-8CA2-5121C32C25A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mbulance"/>
        </a:ext>
      </dgm:extLst>
    </dgm:pt>
    <dgm:pt modelId="{8B2EB6A5-65B4-4653-B440-E472B1B2C407}" type="pres">
      <dgm:prSet presAssocID="{44E91E3E-00A6-4DDB-8CA2-5121C32C25AB}" presName="spaceRect" presStyleCnt="0"/>
      <dgm:spPr/>
    </dgm:pt>
    <dgm:pt modelId="{0167B109-0CD9-42AF-89E2-AAEF7B243702}" type="pres">
      <dgm:prSet presAssocID="{44E91E3E-00A6-4DDB-8CA2-5121C32C25AB}" presName="parTx" presStyleLbl="revTx" presStyleIdx="1" presStyleCnt="2">
        <dgm:presLayoutVars>
          <dgm:chMax val="0"/>
          <dgm:chPref val="0"/>
        </dgm:presLayoutVars>
      </dgm:prSet>
      <dgm:spPr/>
    </dgm:pt>
  </dgm:ptLst>
  <dgm:cxnLst>
    <dgm:cxn modelId="{C2946115-17C7-4A75-9D23-20DE01F93940}" srcId="{706A6187-9066-4004-BFC0-A595ADEC054D}" destId="{44E91E3E-00A6-4DDB-8CA2-5121C32C25AB}" srcOrd="1" destOrd="0" parTransId="{AA81F851-C033-461A-BDFE-0E1F88C6538E}" sibTransId="{AEB56EF3-C8CC-4F5E-930A-934D9884604C}"/>
    <dgm:cxn modelId="{47056F17-2958-4301-A596-EA1E2B5AD93B}" srcId="{706A6187-9066-4004-BFC0-A595ADEC054D}" destId="{0EC9AC0A-9D48-4C81-AA55-BCD7C4E0E9B7}" srcOrd="0" destOrd="0" parTransId="{E4264F3A-45A8-48B0-AFB7-8D73ACCF3F24}" sibTransId="{EAE1B792-BE86-4842-A6BC-5712DB8B2098}"/>
    <dgm:cxn modelId="{2D10B017-D0AB-4390-85F6-581A2385BC57}" type="presOf" srcId="{0EC9AC0A-9D48-4C81-AA55-BCD7C4E0E9B7}" destId="{0652D0C7-9191-4711-A467-82D9AA6C8DF6}" srcOrd="0" destOrd="0" presId="urn:microsoft.com/office/officeart/2018/2/layout/IconVerticalSolidList"/>
    <dgm:cxn modelId="{5B902E42-8E16-4406-9974-02AF2891840E}" type="presOf" srcId="{44E91E3E-00A6-4DDB-8CA2-5121C32C25AB}" destId="{0167B109-0CD9-42AF-89E2-AAEF7B243702}" srcOrd="0" destOrd="0" presId="urn:microsoft.com/office/officeart/2018/2/layout/IconVerticalSolidList"/>
    <dgm:cxn modelId="{946AD5B2-8DEC-4213-A57E-2D119C174DFC}" type="presOf" srcId="{706A6187-9066-4004-BFC0-A595ADEC054D}" destId="{1C3BA1D9-9771-4799-BB25-E89982F90187}" srcOrd="0" destOrd="0" presId="urn:microsoft.com/office/officeart/2018/2/layout/IconVerticalSolidList"/>
    <dgm:cxn modelId="{14FDD549-46EE-46E9-8A40-62DE0D379260}" type="presParOf" srcId="{1C3BA1D9-9771-4799-BB25-E89982F90187}" destId="{15A29874-F998-4079-90C1-C9AF518B90B4}" srcOrd="0" destOrd="0" presId="urn:microsoft.com/office/officeart/2018/2/layout/IconVerticalSolidList"/>
    <dgm:cxn modelId="{DF8349D2-4A85-4791-A22A-9F4F1AC424A5}" type="presParOf" srcId="{15A29874-F998-4079-90C1-C9AF518B90B4}" destId="{E5D68A36-F9B3-40A0-BF8A-48BB1D8B2099}" srcOrd="0" destOrd="0" presId="urn:microsoft.com/office/officeart/2018/2/layout/IconVerticalSolidList"/>
    <dgm:cxn modelId="{70519514-E0E4-424F-A124-EFD865D7FC81}" type="presParOf" srcId="{15A29874-F998-4079-90C1-C9AF518B90B4}" destId="{41A721C8-98E9-4016-AC18-D3E1EAB8B284}" srcOrd="1" destOrd="0" presId="urn:microsoft.com/office/officeart/2018/2/layout/IconVerticalSolidList"/>
    <dgm:cxn modelId="{4B41D004-408D-4FAC-A6A4-4CACC3279AC0}" type="presParOf" srcId="{15A29874-F998-4079-90C1-C9AF518B90B4}" destId="{16FACF27-38A1-4AFD-AB35-7D3565D97AAA}" srcOrd="2" destOrd="0" presId="urn:microsoft.com/office/officeart/2018/2/layout/IconVerticalSolidList"/>
    <dgm:cxn modelId="{128DD1A4-617A-43FE-8AC6-4E55705AC4EB}" type="presParOf" srcId="{15A29874-F998-4079-90C1-C9AF518B90B4}" destId="{0652D0C7-9191-4711-A467-82D9AA6C8DF6}" srcOrd="3" destOrd="0" presId="urn:microsoft.com/office/officeart/2018/2/layout/IconVerticalSolidList"/>
    <dgm:cxn modelId="{09206F57-DF66-4B44-9B25-AEB25935F281}" type="presParOf" srcId="{1C3BA1D9-9771-4799-BB25-E89982F90187}" destId="{5E463507-D219-42A0-8B8A-65C8D359EDE4}" srcOrd="1" destOrd="0" presId="urn:microsoft.com/office/officeart/2018/2/layout/IconVerticalSolidList"/>
    <dgm:cxn modelId="{1B494A32-6863-4557-A65D-736EBB55CFBB}" type="presParOf" srcId="{1C3BA1D9-9771-4799-BB25-E89982F90187}" destId="{485C854F-804B-4D36-B432-C34ADF3F5AB1}" srcOrd="2" destOrd="0" presId="urn:microsoft.com/office/officeart/2018/2/layout/IconVerticalSolidList"/>
    <dgm:cxn modelId="{211BEFA2-EA0C-4AB9-BECA-55E4B891776A}" type="presParOf" srcId="{485C854F-804B-4D36-B432-C34ADF3F5AB1}" destId="{DE338659-4755-443F-80C3-E6E34BABC8A4}" srcOrd="0" destOrd="0" presId="urn:microsoft.com/office/officeart/2018/2/layout/IconVerticalSolidList"/>
    <dgm:cxn modelId="{EA43A7D7-7D77-4DCF-B6E5-1897D7394A0D}" type="presParOf" srcId="{485C854F-804B-4D36-B432-C34ADF3F5AB1}" destId="{B5075E29-3478-4903-BA77-8DD92263110B}" srcOrd="1" destOrd="0" presId="urn:microsoft.com/office/officeart/2018/2/layout/IconVerticalSolidList"/>
    <dgm:cxn modelId="{3B6DE233-1258-46E0-956E-561CFE855FC8}" type="presParOf" srcId="{485C854F-804B-4D36-B432-C34ADF3F5AB1}" destId="{8B2EB6A5-65B4-4653-B440-E472B1B2C407}" srcOrd="2" destOrd="0" presId="urn:microsoft.com/office/officeart/2018/2/layout/IconVerticalSolidList"/>
    <dgm:cxn modelId="{3AE60725-B445-4F67-9568-50DFF520D4C7}" type="presParOf" srcId="{485C854F-804B-4D36-B432-C34ADF3F5AB1}" destId="{0167B109-0CD9-42AF-89E2-AAEF7B24370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0A86D2-D22C-465D-9A3A-32B5220D1A85}"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en-US"/>
        </a:p>
      </dgm:t>
    </dgm:pt>
    <dgm:pt modelId="{D23E1DF6-C98A-428C-8041-169430EA0E90}">
      <dgm:prSet/>
      <dgm:spPr/>
      <dgm:t>
        <a:bodyPr/>
        <a:lstStyle/>
        <a:p>
          <a:r>
            <a:rPr lang="en-US"/>
            <a:t>Donnie Varnell, Investigator</a:t>
          </a:r>
        </a:p>
      </dgm:t>
    </dgm:pt>
    <dgm:pt modelId="{64684223-30C6-4559-85C0-D0E55365F4F3}" type="parTrans" cxnId="{43E93DD1-BFD8-4AD0-993A-79BAF651A176}">
      <dgm:prSet/>
      <dgm:spPr/>
      <dgm:t>
        <a:bodyPr/>
        <a:lstStyle/>
        <a:p>
          <a:endParaRPr lang="en-US"/>
        </a:p>
      </dgm:t>
    </dgm:pt>
    <dgm:pt modelId="{4A44882A-2566-45A0-B083-012732CCA55E}" type="sibTrans" cxnId="{43E93DD1-BFD8-4AD0-993A-79BAF651A176}">
      <dgm:prSet/>
      <dgm:spPr/>
      <dgm:t>
        <a:bodyPr/>
        <a:lstStyle/>
        <a:p>
          <a:endParaRPr lang="en-US"/>
        </a:p>
      </dgm:t>
    </dgm:pt>
    <dgm:pt modelId="{084A5DDD-95B6-4DBF-B930-AD0EEC1626F7}">
      <dgm:prSet/>
      <dgm:spPr/>
      <dgm:t>
        <a:bodyPr/>
        <a:lstStyle/>
        <a:p>
          <a:r>
            <a:rPr lang="en-US"/>
            <a:t>Dare County Sheriff’s Office</a:t>
          </a:r>
        </a:p>
      </dgm:t>
    </dgm:pt>
    <dgm:pt modelId="{E28A7D9A-166B-4109-A8D8-F36C1D68D8F2}" type="parTrans" cxnId="{14256167-2B4B-4149-801A-C23CBF099C6D}">
      <dgm:prSet/>
      <dgm:spPr/>
      <dgm:t>
        <a:bodyPr/>
        <a:lstStyle/>
        <a:p>
          <a:endParaRPr lang="en-US"/>
        </a:p>
      </dgm:t>
    </dgm:pt>
    <dgm:pt modelId="{F8DD84B1-254F-498B-A9C1-7EE4C9A75D14}" type="sibTrans" cxnId="{14256167-2B4B-4149-801A-C23CBF099C6D}">
      <dgm:prSet/>
      <dgm:spPr/>
      <dgm:t>
        <a:bodyPr/>
        <a:lstStyle/>
        <a:p>
          <a:endParaRPr lang="en-US"/>
        </a:p>
      </dgm:t>
    </dgm:pt>
    <dgm:pt modelId="{14EE0D02-698C-4F67-9685-71E28C4980F1}">
      <dgm:prSet/>
      <dgm:spPr/>
      <dgm:t>
        <a:bodyPr/>
        <a:lstStyle/>
        <a:p>
          <a:r>
            <a:rPr lang="en-US" dirty="0"/>
            <a:t>NC State Bureau of Investigation</a:t>
          </a:r>
        </a:p>
      </dgm:t>
    </dgm:pt>
    <dgm:pt modelId="{5FA9745E-2CF6-48C9-A8FD-10AB69E99EB9}" type="parTrans" cxnId="{E6BF7E17-CDD0-42C9-B1E4-661EF80D2120}">
      <dgm:prSet/>
      <dgm:spPr/>
      <dgm:t>
        <a:bodyPr/>
        <a:lstStyle/>
        <a:p>
          <a:endParaRPr lang="en-US"/>
        </a:p>
      </dgm:t>
    </dgm:pt>
    <dgm:pt modelId="{CF6B5D80-FA43-47DF-8F5D-49822A950276}" type="sibTrans" cxnId="{E6BF7E17-CDD0-42C9-B1E4-661EF80D2120}">
      <dgm:prSet/>
      <dgm:spPr/>
      <dgm:t>
        <a:bodyPr/>
        <a:lstStyle/>
        <a:p>
          <a:endParaRPr lang="en-US"/>
        </a:p>
      </dgm:t>
    </dgm:pt>
    <dgm:pt modelId="{02568951-5CC6-4CD2-90C7-041B318067DD}">
      <dgm:prSet/>
      <dgm:spPr/>
      <dgm:t>
        <a:bodyPr/>
        <a:lstStyle/>
        <a:p>
          <a:r>
            <a:rPr lang="en-US" dirty="0"/>
            <a:t>NCHRC.org</a:t>
          </a:r>
        </a:p>
      </dgm:t>
    </dgm:pt>
    <dgm:pt modelId="{06296464-91E1-4BC6-B47B-BB7A9970CB3C}" type="parTrans" cxnId="{EC97B149-C483-4467-BB37-58AEB9F7C9C7}">
      <dgm:prSet/>
      <dgm:spPr/>
      <dgm:t>
        <a:bodyPr/>
        <a:lstStyle/>
        <a:p>
          <a:endParaRPr lang="en-US"/>
        </a:p>
      </dgm:t>
    </dgm:pt>
    <dgm:pt modelId="{0A79F968-C280-4A10-8EE1-BFE908A12C57}" type="sibTrans" cxnId="{EC97B149-C483-4467-BB37-58AEB9F7C9C7}">
      <dgm:prSet/>
      <dgm:spPr/>
      <dgm:t>
        <a:bodyPr/>
        <a:lstStyle/>
        <a:p>
          <a:endParaRPr lang="en-US"/>
        </a:p>
      </dgm:t>
    </dgm:pt>
    <dgm:pt modelId="{1A9237A0-EBDF-4E07-ACF5-7D654F98A3B7}">
      <dgm:prSet/>
      <dgm:spPr/>
      <dgm:t>
        <a:bodyPr/>
        <a:lstStyle/>
        <a:p>
          <a:r>
            <a:rPr lang="en-US"/>
            <a:t>Donnie.varnell@darenc.gov</a:t>
          </a:r>
        </a:p>
      </dgm:t>
    </dgm:pt>
    <dgm:pt modelId="{D186C51B-7519-403D-AE37-659263E71752}" type="parTrans" cxnId="{FAD01C33-2817-4175-9396-77C5875850DD}">
      <dgm:prSet/>
      <dgm:spPr/>
      <dgm:t>
        <a:bodyPr/>
        <a:lstStyle/>
        <a:p>
          <a:endParaRPr lang="en-US"/>
        </a:p>
      </dgm:t>
    </dgm:pt>
    <dgm:pt modelId="{2CFDB0E6-A69E-47A7-87E2-9EDD2DB9F14A}" type="sibTrans" cxnId="{FAD01C33-2817-4175-9396-77C5875850DD}">
      <dgm:prSet/>
      <dgm:spPr/>
      <dgm:t>
        <a:bodyPr/>
        <a:lstStyle/>
        <a:p>
          <a:endParaRPr lang="en-US"/>
        </a:p>
      </dgm:t>
    </dgm:pt>
    <dgm:pt modelId="{7A4A05EA-AAAD-4656-B421-0AFF1E260140}">
      <dgm:prSet/>
      <dgm:spPr/>
      <dgm:t>
        <a:bodyPr/>
        <a:lstStyle/>
        <a:p>
          <a:r>
            <a:rPr lang="en-US" dirty="0"/>
            <a:t>336-338-1507</a:t>
          </a:r>
        </a:p>
      </dgm:t>
    </dgm:pt>
    <dgm:pt modelId="{56E1C916-65C8-48DA-AA8B-E8EFFD4C5312}" type="parTrans" cxnId="{70CAF635-168A-4F84-B57E-606D4CE8BE94}">
      <dgm:prSet/>
      <dgm:spPr/>
      <dgm:t>
        <a:bodyPr/>
        <a:lstStyle/>
        <a:p>
          <a:endParaRPr lang="en-US"/>
        </a:p>
      </dgm:t>
    </dgm:pt>
    <dgm:pt modelId="{EBD8944D-83D9-42FD-B6D4-E60FDBB885E9}" type="sibTrans" cxnId="{70CAF635-168A-4F84-B57E-606D4CE8BE94}">
      <dgm:prSet/>
      <dgm:spPr/>
      <dgm:t>
        <a:bodyPr/>
        <a:lstStyle/>
        <a:p>
          <a:endParaRPr lang="en-US"/>
        </a:p>
      </dgm:t>
    </dgm:pt>
    <dgm:pt modelId="{EA831645-75AC-47FC-A49C-951591E0C614}" type="pres">
      <dgm:prSet presAssocID="{700A86D2-D22C-465D-9A3A-32B5220D1A85}" presName="vert0" presStyleCnt="0">
        <dgm:presLayoutVars>
          <dgm:dir/>
          <dgm:animOne val="branch"/>
          <dgm:animLvl val="lvl"/>
        </dgm:presLayoutVars>
      </dgm:prSet>
      <dgm:spPr/>
    </dgm:pt>
    <dgm:pt modelId="{3A9D6450-8950-4CEE-B410-37BD9A25C399}" type="pres">
      <dgm:prSet presAssocID="{D23E1DF6-C98A-428C-8041-169430EA0E90}" presName="thickLine" presStyleLbl="alignNode1" presStyleIdx="0" presStyleCnt="6"/>
      <dgm:spPr/>
    </dgm:pt>
    <dgm:pt modelId="{CC588103-E79F-44CD-9384-6D224E00ABBC}" type="pres">
      <dgm:prSet presAssocID="{D23E1DF6-C98A-428C-8041-169430EA0E90}" presName="horz1" presStyleCnt="0"/>
      <dgm:spPr/>
    </dgm:pt>
    <dgm:pt modelId="{5C6A14BE-20D0-41A1-B11B-1B40F6A083BE}" type="pres">
      <dgm:prSet presAssocID="{D23E1DF6-C98A-428C-8041-169430EA0E90}" presName="tx1" presStyleLbl="revTx" presStyleIdx="0" presStyleCnt="6"/>
      <dgm:spPr/>
    </dgm:pt>
    <dgm:pt modelId="{0DF8AD1F-26E8-4FD5-A132-2C7314F4A693}" type="pres">
      <dgm:prSet presAssocID="{D23E1DF6-C98A-428C-8041-169430EA0E90}" presName="vert1" presStyleCnt="0"/>
      <dgm:spPr/>
    </dgm:pt>
    <dgm:pt modelId="{6FBBB7C1-2BEA-41EE-B67C-67B2650E6B17}" type="pres">
      <dgm:prSet presAssocID="{084A5DDD-95B6-4DBF-B930-AD0EEC1626F7}" presName="thickLine" presStyleLbl="alignNode1" presStyleIdx="1" presStyleCnt="6"/>
      <dgm:spPr/>
    </dgm:pt>
    <dgm:pt modelId="{6DE7809D-74CA-44CA-8F66-E30E61B265FE}" type="pres">
      <dgm:prSet presAssocID="{084A5DDD-95B6-4DBF-B930-AD0EEC1626F7}" presName="horz1" presStyleCnt="0"/>
      <dgm:spPr/>
    </dgm:pt>
    <dgm:pt modelId="{D58FFE3D-01E7-4DE6-BDF9-43F21C0C159F}" type="pres">
      <dgm:prSet presAssocID="{084A5DDD-95B6-4DBF-B930-AD0EEC1626F7}" presName="tx1" presStyleLbl="revTx" presStyleIdx="1" presStyleCnt="6"/>
      <dgm:spPr/>
    </dgm:pt>
    <dgm:pt modelId="{130DFAAB-6451-4A7C-B8B7-9C170DDE6B27}" type="pres">
      <dgm:prSet presAssocID="{084A5DDD-95B6-4DBF-B930-AD0EEC1626F7}" presName="vert1" presStyleCnt="0"/>
      <dgm:spPr/>
    </dgm:pt>
    <dgm:pt modelId="{FF1E9F09-27E9-4377-BBE2-A90BD726C688}" type="pres">
      <dgm:prSet presAssocID="{14EE0D02-698C-4F67-9685-71E28C4980F1}" presName="thickLine" presStyleLbl="alignNode1" presStyleIdx="2" presStyleCnt="6"/>
      <dgm:spPr/>
    </dgm:pt>
    <dgm:pt modelId="{5CA6C5F5-6CBB-4FDA-A8E4-68B1C673EC94}" type="pres">
      <dgm:prSet presAssocID="{14EE0D02-698C-4F67-9685-71E28C4980F1}" presName="horz1" presStyleCnt="0"/>
      <dgm:spPr/>
    </dgm:pt>
    <dgm:pt modelId="{DFDB68AA-D074-438D-B911-14B7F70B33FF}" type="pres">
      <dgm:prSet presAssocID="{14EE0D02-698C-4F67-9685-71E28C4980F1}" presName="tx1" presStyleLbl="revTx" presStyleIdx="2" presStyleCnt="6"/>
      <dgm:spPr/>
    </dgm:pt>
    <dgm:pt modelId="{07689297-6A65-4AF7-A029-E347EA7D2B56}" type="pres">
      <dgm:prSet presAssocID="{14EE0D02-698C-4F67-9685-71E28C4980F1}" presName="vert1" presStyleCnt="0"/>
      <dgm:spPr/>
    </dgm:pt>
    <dgm:pt modelId="{95530CF8-72DD-4E92-9430-35CBCD40CDA3}" type="pres">
      <dgm:prSet presAssocID="{02568951-5CC6-4CD2-90C7-041B318067DD}" presName="thickLine" presStyleLbl="alignNode1" presStyleIdx="3" presStyleCnt="6"/>
      <dgm:spPr/>
    </dgm:pt>
    <dgm:pt modelId="{2C79784E-0BFF-4163-84DD-7C72D90ABE4F}" type="pres">
      <dgm:prSet presAssocID="{02568951-5CC6-4CD2-90C7-041B318067DD}" presName="horz1" presStyleCnt="0"/>
      <dgm:spPr/>
    </dgm:pt>
    <dgm:pt modelId="{1873EE8A-20F6-4D5D-BA69-15B5CC5DDF26}" type="pres">
      <dgm:prSet presAssocID="{02568951-5CC6-4CD2-90C7-041B318067DD}" presName="tx1" presStyleLbl="revTx" presStyleIdx="3" presStyleCnt="6"/>
      <dgm:spPr/>
    </dgm:pt>
    <dgm:pt modelId="{7B74C15C-672D-46D0-9E20-F28B064202C8}" type="pres">
      <dgm:prSet presAssocID="{02568951-5CC6-4CD2-90C7-041B318067DD}" presName="vert1" presStyleCnt="0"/>
      <dgm:spPr/>
    </dgm:pt>
    <dgm:pt modelId="{BB3A5EFD-1A08-434D-B363-65B99A2156E3}" type="pres">
      <dgm:prSet presAssocID="{1A9237A0-EBDF-4E07-ACF5-7D654F98A3B7}" presName="thickLine" presStyleLbl="alignNode1" presStyleIdx="4" presStyleCnt="6"/>
      <dgm:spPr/>
    </dgm:pt>
    <dgm:pt modelId="{C8548F47-4861-4A29-83D2-6B501B4EFAE7}" type="pres">
      <dgm:prSet presAssocID="{1A9237A0-EBDF-4E07-ACF5-7D654F98A3B7}" presName="horz1" presStyleCnt="0"/>
      <dgm:spPr/>
    </dgm:pt>
    <dgm:pt modelId="{93D87697-7243-4DA0-A9C5-80BBD2C87DF4}" type="pres">
      <dgm:prSet presAssocID="{1A9237A0-EBDF-4E07-ACF5-7D654F98A3B7}" presName="tx1" presStyleLbl="revTx" presStyleIdx="4" presStyleCnt="6"/>
      <dgm:spPr/>
    </dgm:pt>
    <dgm:pt modelId="{701EB57A-BB6B-4A13-AD79-340883FF09D7}" type="pres">
      <dgm:prSet presAssocID="{1A9237A0-EBDF-4E07-ACF5-7D654F98A3B7}" presName="vert1" presStyleCnt="0"/>
      <dgm:spPr/>
    </dgm:pt>
    <dgm:pt modelId="{627B70B1-0676-46B6-9A25-3F0560BB549D}" type="pres">
      <dgm:prSet presAssocID="{7A4A05EA-AAAD-4656-B421-0AFF1E260140}" presName="thickLine" presStyleLbl="alignNode1" presStyleIdx="5" presStyleCnt="6"/>
      <dgm:spPr/>
    </dgm:pt>
    <dgm:pt modelId="{BBC898FC-6679-4F9D-9B91-21C2F8C0111B}" type="pres">
      <dgm:prSet presAssocID="{7A4A05EA-AAAD-4656-B421-0AFF1E260140}" presName="horz1" presStyleCnt="0"/>
      <dgm:spPr/>
    </dgm:pt>
    <dgm:pt modelId="{4A169477-D411-4448-80A6-C5BFF8360CCB}" type="pres">
      <dgm:prSet presAssocID="{7A4A05EA-AAAD-4656-B421-0AFF1E260140}" presName="tx1" presStyleLbl="revTx" presStyleIdx="5" presStyleCnt="6"/>
      <dgm:spPr/>
    </dgm:pt>
    <dgm:pt modelId="{10E9DB59-E2AD-489A-9645-1582705EA366}" type="pres">
      <dgm:prSet presAssocID="{7A4A05EA-AAAD-4656-B421-0AFF1E260140}" presName="vert1" presStyleCnt="0"/>
      <dgm:spPr/>
    </dgm:pt>
  </dgm:ptLst>
  <dgm:cxnLst>
    <dgm:cxn modelId="{E6BF7E17-CDD0-42C9-B1E4-661EF80D2120}" srcId="{700A86D2-D22C-465D-9A3A-32B5220D1A85}" destId="{14EE0D02-698C-4F67-9685-71E28C4980F1}" srcOrd="2" destOrd="0" parTransId="{5FA9745E-2CF6-48C9-A8FD-10AB69E99EB9}" sibTransId="{CF6B5D80-FA43-47DF-8F5D-49822A950276}"/>
    <dgm:cxn modelId="{1A6B8E29-07AC-4BAF-B645-696D45E2E0A2}" type="presOf" srcId="{D23E1DF6-C98A-428C-8041-169430EA0E90}" destId="{5C6A14BE-20D0-41A1-B11B-1B40F6A083BE}" srcOrd="0" destOrd="0" presId="urn:microsoft.com/office/officeart/2008/layout/LinedList"/>
    <dgm:cxn modelId="{FAD01C33-2817-4175-9396-77C5875850DD}" srcId="{700A86D2-D22C-465D-9A3A-32B5220D1A85}" destId="{1A9237A0-EBDF-4E07-ACF5-7D654F98A3B7}" srcOrd="4" destOrd="0" parTransId="{D186C51B-7519-403D-AE37-659263E71752}" sibTransId="{2CFDB0E6-A69E-47A7-87E2-9EDD2DB9F14A}"/>
    <dgm:cxn modelId="{70CAF635-168A-4F84-B57E-606D4CE8BE94}" srcId="{700A86D2-D22C-465D-9A3A-32B5220D1A85}" destId="{7A4A05EA-AAAD-4656-B421-0AFF1E260140}" srcOrd="5" destOrd="0" parTransId="{56E1C916-65C8-48DA-AA8B-E8EFFD4C5312}" sibTransId="{EBD8944D-83D9-42FD-B6D4-E60FDBB885E9}"/>
    <dgm:cxn modelId="{14256167-2B4B-4149-801A-C23CBF099C6D}" srcId="{700A86D2-D22C-465D-9A3A-32B5220D1A85}" destId="{084A5DDD-95B6-4DBF-B930-AD0EEC1626F7}" srcOrd="1" destOrd="0" parTransId="{E28A7D9A-166B-4109-A8D8-F36C1D68D8F2}" sibTransId="{F8DD84B1-254F-498B-A9C1-7EE4C9A75D14}"/>
    <dgm:cxn modelId="{EC97B149-C483-4467-BB37-58AEB9F7C9C7}" srcId="{700A86D2-D22C-465D-9A3A-32B5220D1A85}" destId="{02568951-5CC6-4CD2-90C7-041B318067DD}" srcOrd="3" destOrd="0" parTransId="{06296464-91E1-4BC6-B47B-BB7A9970CB3C}" sibTransId="{0A79F968-C280-4A10-8EE1-BFE908A12C57}"/>
    <dgm:cxn modelId="{45DD324F-45FC-4548-B2A5-3C707403528E}" type="presOf" srcId="{700A86D2-D22C-465D-9A3A-32B5220D1A85}" destId="{EA831645-75AC-47FC-A49C-951591E0C614}" srcOrd="0" destOrd="0" presId="urn:microsoft.com/office/officeart/2008/layout/LinedList"/>
    <dgm:cxn modelId="{1314C390-BBE9-4875-9997-E16C45CFC2A9}" type="presOf" srcId="{1A9237A0-EBDF-4E07-ACF5-7D654F98A3B7}" destId="{93D87697-7243-4DA0-A9C5-80BBD2C87DF4}" srcOrd="0" destOrd="0" presId="urn:microsoft.com/office/officeart/2008/layout/LinedList"/>
    <dgm:cxn modelId="{0B763AA7-1E37-4BD1-93FD-9458086C7141}" type="presOf" srcId="{02568951-5CC6-4CD2-90C7-041B318067DD}" destId="{1873EE8A-20F6-4D5D-BA69-15B5CC5DDF26}" srcOrd="0" destOrd="0" presId="urn:microsoft.com/office/officeart/2008/layout/LinedList"/>
    <dgm:cxn modelId="{0005C6AB-179D-44B9-8B7E-DE974D3EE9EB}" type="presOf" srcId="{084A5DDD-95B6-4DBF-B930-AD0EEC1626F7}" destId="{D58FFE3D-01E7-4DE6-BDF9-43F21C0C159F}" srcOrd="0" destOrd="0" presId="urn:microsoft.com/office/officeart/2008/layout/LinedList"/>
    <dgm:cxn modelId="{43E93DD1-BFD8-4AD0-993A-79BAF651A176}" srcId="{700A86D2-D22C-465D-9A3A-32B5220D1A85}" destId="{D23E1DF6-C98A-428C-8041-169430EA0E90}" srcOrd="0" destOrd="0" parTransId="{64684223-30C6-4559-85C0-D0E55365F4F3}" sibTransId="{4A44882A-2566-45A0-B083-012732CCA55E}"/>
    <dgm:cxn modelId="{314BD3DA-6A7A-436D-85A7-486992D32499}" type="presOf" srcId="{14EE0D02-698C-4F67-9685-71E28C4980F1}" destId="{DFDB68AA-D074-438D-B911-14B7F70B33FF}" srcOrd="0" destOrd="0" presId="urn:microsoft.com/office/officeart/2008/layout/LinedList"/>
    <dgm:cxn modelId="{D4CDC6FF-779C-432D-80F4-6EABC74E602D}" type="presOf" srcId="{7A4A05EA-AAAD-4656-B421-0AFF1E260140}" destId="{4A169477-D411-4448-80A6-C5BFF8360CCB}" srcOrd="0" destOrd="0" presId="urn:microsoft.com/office/officeart/2008/layout/LinedList"/>
    <dgm:cxn modelId="{E43EDEB4-5CC6-43E3-AB9E-86F595C0BF0E}" type="presParOf" srcId="{EA831645-75AC-47FC-A49C-951591E0C614}" destId="{3A9D6450-8950-4CEE-B410-37BD9A25C399}" srcOrd="0" destOrd="0" presId="urn:microsoft.com/office/officeart/2008/layout/LinedList"/>
    <dgm:cxn modelId="{8E74F528-FDE5-4B29-92D6-4A396201C7AF}" type="presParOf" srcId="{EA831645-75AC-47FC-A49C-951591E0C614}" destId="{CC588103-E79F-44CD-9384-6D224E00ABBC}" srcOrd="1" destOrd="0" presId="urn:microsoft.com/office/officeart/2008/layout/LinedList"/>
    <dgm:cxn modelId="{6B7CDADA-5C65-4664-AFE8-3A67B3D7A0DB}" type="presParOf" srcId="{CC588103-E79F-44CD-9384-6D224E00ABBC}" destId="{5C6A14BE-20D0-41A1-B11B-1B40F6A083BE}" srcOrd="0" destOrd="0" presId="urn:microsoft.com/office/officeart/2008/layout/LinedList"/>
    <dgm:cxn modelId="{C9B1B7C6-6D3F-4991-9F22-FB9DF660C758}" type="presParOf" srcId="{CC588103-E79F-44CD-9384-6D224E00ABBC}" destId="{0DF8AD1F-26E8-4FD5-A132-2C7314F4A693}" srcOrd="1" destOrd="0" presId="urn:microsoft.com/office/officeart/2008/layout/LinedList"/>
    <dgm:cxn modelId="{BE0E6E2A-C591-4711-A5F7-37BF07B46E60}" type="presParOf" srcId="{EA831645-75AC-47FC-A49C-951591E0C614}" destId="{6FBBB7C1-2BEA-41EE-B67C-67B2650E6B17}" srcOrd="2" destOrd="0" presId="urn:microsoft.com/office/officeart/2008/layout/LinedList"/>
    <dgm:cxn modelId="{8EFA1D4F-EC12-4711-9149-BCE60566A600}" type="presParOf" srcId="{EA831645-75AC-47FC-A49C-951591E0C614}" destId="{6DE7809D-74CA-44CA-8F66-E30E61B265FE}" srcOrd="3" destOrd="0" presId="urn:microsoft.com/office/officeart/2008/layout/LinedList"/>
    <dgm:cxn modelId="{7A9D7E00-85A8-44A2-BD82-D57C5D25BC0D}" type="presParOf" srcId="{6DE7809D-74CA-44CA-8F66-E30E61B265FE}" destId="{D58FFE3D-01E7-4DE6-BDF9-43F21C0C159F}" srcOrd="0" destOrd="0" presId="urn:microsoft.com/office/officeart/2008/layout/LinedList"/>
    <dgm:cxn modelId="{E5D32CE5-B178-4781-B167-294B045D3C56}" type="presParOf" srcId="{6DE7809D-74CA-44CA-8F66-E30E61B265FE}" destId="{130DFAAB-6451-4A7C-B8B7-9C170DDE6B27}" srcOrd="1" destOrd="0" presId="urn:microsoft.com/office/officeart/2008/layout/LinedList"/>
    <dgm:cxn modelId="{BAD16A61-F263-4442-955D-D1AF7890CCB7}" type="presParOf" srcId="{EA831645-75AC-47FC-A49C-951591E0C614}" destId="{FF1E9F09-27E9-4377-BBE2-A90BD726C688}" srcOrd="4" destOrd="0" presId="urn:microsoft.com/office/officeart/2008/layout/LinedList"/>
    <dgm:cxn modelId="{842D9939-E478-4223-B22D-1E1288640EF8}" type="presParOf" srcId="{EA831645-75AC-47FC-A49C-951591E0C614}" destId="{5CA6C5F5-6CBB-4FDA-A8E4-68B1C673EC94}" srcOrd="5" destOrd="0" presId="urn:microsoft.com/office/officeart/2008/layout/LinedList"/>
    <dgm:cxn modelId="{3416E3EB-2BF8-4CE8-9E2C-ECFEB93E3358}" type="presParOf" srcId="{5CA6C5F5-6CBB-4FDA-A8E4-68B1C673EC94}" destId="{DFDB68AA-D074-438D-B911-14B7F70B33FF}" srcOrd="0" destOrd="0" presId="urn:microsoft.com/office/officeart/2008/layout/LinedList"/>
    <dgm:cxn modelId="{DB46A73F-280C-4A32-AD06-7AF162613A48}" type="presParOf" srcId="{5CA6C5F5-6CBB-4FDA-A8E4-68B1C673EC94}" destId="{07689297-6A65-4AF7-A029-E347EA7D2B56}" srcOrd="1" destOrd="0" presId="urn:microsoft.com/office/officeart/2008/layout/LinedList"/>
    <dgm:cxn modelId="{6ACB6436-ABA5-452C-8ED7-F43F77847813}" type="presParOf" srcId="{EA831645-75AC-47FC-A49C-951591E0C614}" destId="{95530CF8-72DD-4E92-9430-35CBCD40CDA3}" srcOrd="6" destOrd="0" presId="urn:microsoft.com/office/officeart/2008/layout/LinedList"/>
    <dgm:cxn modelId="{E05FB490-B654-4A40-A63D-01D818E6A444}" type="presParOf" srcId="{EA831645-75AC-47FC-A49C-951591E0C614}" destId="{2C79784E-0BFF-4163-84DD-7C72D90ABE4F}" srcOrd="7" destOrd="0" presId="urn:microsoft.com/office/officeart/2008/layout/LinedList"/>
    <dgm:cxn modelId="{F4523E50-095D-43DC-BF21-C8F07B664F8D}" type="presParOf" srcId="{2C79784E-0BFF-4163-84DD-7C72D90ABE4F}" destId="{1873EE8A-20F6-4D5D-BA69-15B5CC5DDF26}" srcOrd="0" destOrd="0" presId="urn:microsoft.com/office/officeart/2008/layout/LinedList"/>
    <dgm:cxn modelId="{915BD647-B992-4D44-AEF2-E6F9C64D84EA}" type="presParOf" srcId="{2C79784E-0BFF-4163-84DD-7C72D90ABE4F}" destId="{7B74C15C-672D-46D0-9E20-F28B064202C8}" srcOrd="1" destOrd="0" presId="urn:microsoft.com/office/officeart/2008/layout/LinedList"/>
    <dgm:cxn modelId="{4DC8F0FD-F170-48B2-9AF6-7F055A7148D1}" type="presParOf" srcId="{EA831645-75AC-47FC-A49C-951591E0C614}" destId="{BB3A5EFD-1A08-434D-B363-65B99A2156E3}" srcOrd="8" destOrd="0" presId="urn:microsoft.com/office/officeart/2008/layout/LinedList"/>
    <dgm:cxn modelId="{D2058B11-7ED7-46DC-96FE-FB19C539CBC6}" type="presParOf" srcId="{EA831645-75AC-47FC-A49C-951591E0C614}" destId="{C8548F47-4861-4A29-83D2-6B501B4EFAE7}" srcOrd="9" destOrd="0" presId="urn:microsoft.com/office/officeart/2008/layout/LinedList"/>
    <dgm:cxn modelId="{9C0CD0EF-53C8-4C1E-9A90-6B2572F0620E}" type="presParOf" srcId="{C8548F47-4861-4A29-83D2-6B501B4EFAE7}" destId="{93D87697-7243-4DA0-A9C5-80BBD2C87DF4}" srcOrd="0" destOrd="0" presId="urn:microsoft.com/office/officeart/2008/layout/LinedList"/>
    <dgm:cxn modelId="{9BC8D269-2DC5-4FFE-A927-C25B2CE6002F}" type="presParOf" srcId="{C8548F47-4861-4A29-83D2-6B501B4EFAE7}" destId="{701EB57A-BB6B-4A13-AD79-340883FF09D7}" srcOrd="1" destOrd="0" presId="urn:microsoft.com/office/officeart/2008/layout/LinedList"/>
    <dgm:cxn modelId="{4C108939-0E2D-4E38-A5CD-FC14D1F7EC11}" type="presParOf" srcId="{EA831645-75AC-47FC-A49C-951591E0C614}" destId="{627B70B1-0676-46B6-9A25-3F0560BB549D}" srcOrd="10" destOrd="0" presId="urn:microsoft.com/office/officeart/2008/layout/LinedList"/>
    <dgm:cxn modelId="{903325A7-5A2E-450B-8764-1F619C6332DD}" type="presParOf" srcId="{EA831645-75AC-47FC-A49C-951591E0C614}" destId="{BBC898FC-6679-4F9D-9B91-21C2F8C0111B}" srcOrd="11" destOrd="0" presId="urn:microsoft.com/office/officeart/2008/layout/LinedList"/>
    <dgm:cxn modelId="{A852EFED-522A-4D9F-B3B6-5AD1366F8AEE}" type="presParOf" srcId="{BBC898FC-6679-4F9D-9B91-21C2F8C0111B}" destId="{4A169477-D411-4448-80A6-C5BFF8360CCB}" srcOrd="0" destOrd="0" presId="urn:microsoft.com/office/officeart/2008/layout/LinedList"/>
    <dgm:cxn modelId="{0951E5D6-E9BF-48E6-BB91-CFC5E30BC8BA}" type="presParOf" srcId="{BBC898FC-6679-4F9D-9B91-21C2F8C0111B}" destId="{10E9DB59-E2AD-489A-9645-1582705EA36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B7530-BD5A-491E-BC2F-AF1B92987594}">
      <dsp:nvSpPr>
        <dsp:cNvPr id="0" name=""/>
        <dsp:cNvSpPr/>
      </dsp:nvSpPr>
      <dsp:spPr>
        <a:xfrm>
          <a:off x="0" y="91140"/>
          <a:ext cx="78867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Opioid Overdose Epidemiology</a:t>
          </a:r>
        </a:p>
      </dsp:txBody>
      <dsp:txXfrm>
        <a:off x="19419" y="110559"/>
        <a:ext cx="7847862" cy="358962"/>
      </dsp:txXfrm>
    </dsp:sp>
    <dsp:sp modelId="{04DFA62A-3FAE-4E83-B6DA-74810F1AC28E}">
      <dsp:nvSpPr>
        <dsp:cNvPr id="0" name=""/>
        <dsp:cNvSpPr/>
      </dsp:nvSpPr>
      <dsp:spPr>
        <a:xfrm>
          <a:off x="0" y="537900"/>
          <a:ext cx="78867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Stigma</a:t>
          </a:r>
        </a:p>
      </dsp:txBody>
      <dsp:txXfrm>
        <a:off x="19419" y="557319"/>
        <a:ext cx="7847862" cy="358962"/>
      </dsp:txXfrm>
    </dsp:sp>
    <dsp:sp modelId="{BCDE9C79-C318-47C9-90F6-0D8F99C5E152}">
      <dsp:nvSpPr>
        <dsp:cNvPr id="0" name=""/>
        <dsp:cNvSpPr/>
      </dsp:nvSpPr>
      <dsp:spPr>
        <a:xfrm>
          <a:off x="0" y="984660"/>
          <a:ext cx="78867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Harm Reduction Philosophy</a:t>
          </a:r>
        </a:p>
      </dsp:txBody>
      <dsp:txXfrm>
        <a:off x="19419" y="1004079"/>
        <a:ext cx="7847862" cy="358962"/>
      </dsp:txXfrm>
    </dsp:sp>
    <dsp:sp modelId="{DBEF46C5-C0F9-4A08-B21A-353EAF807BB5}">
      <dsp:nvSpPr>
        <dsp:cNvPr id="0" name=""/>
        <dsp:cNvSpPr/>
      </dsp:nvSpPr>
      <dsp:spPr>
        <a:xfrm>
          <a:off x="0" y="1431420"/>
          <a:ext cx="78867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Engaging Law Enforcement</a:t>
          </a:r>
        </a:p>
      </dsp:txBody>
      <dsp:txXfrm>
        <a:off x="19419" y="1450839"/>
        <a:ext cx="7847862" cy="358962"/>
      </dsp:txXfrm>
    </dsp:sp>
    <dsp:sp modelId="{2680EB31-2F36-4632-A66D-7F5A14A65F02}">
      <dsp:nvSpPr>
        <dsp:cNvPr id="0" name=""/>
        <dsp:cNvSpPr/>
      </dsp:nvSpPr>
      <dsp:spPr>
        <a:xfrm>
          <a:off x="0" y="1878180"/>
          <a:ext cx="78867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Harm Reduction Strategies</a:t>
          </a:r>
        </a:p>
      </dsp:txBody>
      <dsp:txXfrm>
        <a:off x="19419" y="1897599"/>
        <a:ext cx="7847862" cy="358962"/>
      </dsp:txXfrm>
    </dsp:sp>
    <dsp:sp modelId="{54AA431D-50A6-4DF9-8277-0B4DC02C39B9}">
      <dsp:nvSpPr>
        <dsp:cNvPr id="0" name=""/>
        <dsp:cNvSpPr/>
      </dsp:nvSpPr>
      <dsp:spPr>
        <a:xfrm>
          <a:off x="0" y="2275980"/>
          <a:ext cx="7886700" cy="844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911 Good Samaritan and Access to Naloxone Law</a:t>
          </a:r>
        </a:p>
        <a:p>
          <a:pPr marL="114300" lvl="1" indent="-114300" algn="l" defTabSz="577850">
            <a:lnSpc>
              <a:spcPct val="90000"/>
            </a:lnSpc>
            <a:spcBef>
              <a:spcPct val="0"/>
            </a:spcBef>
            <a:spcAft>
              <a:spcPct val="20000"/>
            </a:spcAft>
            <a:buChar char="•"/>
          </a:pPr>
          <a:r>
            <a:rPr lang="en-US" sz="1300" kern="1200"/>
            <a:t>Syringe Access</a:t>
          </a:r>
        </a:p>
        <a:p>
          <a:pPr marL="114300" lvl="1" indent="-114300" algn="l" defTabSz="577850">
            <a:lnSpc>
              <a:spcPct val="90000"/>
            </a:lnSpc>
            <a:spcBef>
              <a:spcPct val="0"/>
            </a:spcBef>
            <a:spcAft>
              <a:spcPct val="20000"/>
            </a:spcAft>
            <a:buChar char="•"/>
          </a:pPr>
          <a:r>
            <a:rPr lang="en-US" sz="1300" kern="1200"/>
            <a:t>Naloxone</a:t>
          </a:r>
        </a:p>
        <a:p>
          <a:pPr marL="114300" lvl="1" indent="-114300" algn="l" defTabSz="577850">
            <a:lnSpc>
              <a:spcPct val="90000"/>
            </a:lnSpc>
            <a:spcBef>
              <a:spcPct val="0"/>
            </a:spcBef>
            <a:spcAft>
              <a:spcPct val="20000"/>
            </a:spcAft>
            <a:buChar char="•"/>
          </a:pPr>
          <a:r>
            <a:rPr lang="en-US" sz="1300" kern="1200"/>
            <a:t>Law Enforcement Assisted Diversion (LEAD) </a:t>
          </a:r>
        </a:p>
      </dsp:txBody>
      <dsp:txXfrm>
        <a:off x="0" y="2275980"/>
        <a:ext cx="7886700" cy="844560"/>
      </dsp:txXfrm>
    </dsp:sp>
    <dsp:sp modelId="{E3D011A7-D9EE-492D-938B-BF8BB53E31AE}">
      <dsp:nvSpPr>
        <dsp:cNvPr id="0" name=""/>
        <dsp:cNvSpPr/>
      </dsp:nvSpPr>
      <dsp:spPr>
        <a:xfrm>
          <a:off x="0" y="3120540"/>
          <a:ext cx="7886700" cy="3978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Promising Practices</a:t>
          </a:r>
        </a:p>
      </dsp:txBody>
      <dsp:txXfrm>
        <a:off x="19419" y="3139959"/>
        <a:ext cx="7847862" cy="358962"/>
      </dsp:txXfrm>
    </dsp:sp>
    <dsp:sp modelId="{871366C6-A173-467E-99E5-E627B3420A1B}">
      <dsp:nvSpPr>
        <dsp:cNvPr id="0" name=""/>
        <dsp:cNvSpPr/>
      </dsp:nvSpPr>
      <dsp:spPr>
        <a:xfrm>
          <a:off x="0" y="3518340"/>
          <a:ext cx="7886700" cy="4310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04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t>Overdose Follow-ups</a:t>
          </a:r>
        </a:p>
        <a:p>
          <a:pPr marL="114300" lvl="1" indent="-114300" algn="l" defTabSz="577850">
            <a:lnSpc>
              <a:spcPct val="90000"/>
            </a:lnSpc>
            <a:spcBef>
              <a:spcPct val="0"/>
            </a:spcBef>
            <a:spcAft>
              <a:spcPct val="20000"/>
            </a:spcAft>
            <a:buChar char="•"/>
          </a:pPr>
          <a:r>
            <a:rPr lang="en-US" sz="1300" kern="1200"/>
            <a:t>EMS Take Home Kits</a:t>
          </a:r>
        </a:p>
      </dsp:txBody>
      <dsp:txXfrm>
        <a:off x="0" y="3518340"/>
        <a:ext cx="7886700" cy="4310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367C2-6D58-4B87-B11E-505B6D55EB12}">
      <dsp:nvSpPr>
        <dsp:cNvPr id="0" name=""/>
        <dsp:cNvSpPr/>
      </dsp:nvSpPr>
      <dsp:spPr>
        <a:xfrm>
          <a:off x="394731" y="1974639"/>
          <a:ext cx="3157855" cy="41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2019</a:t>
          </a:r>
        </a:p>
      </dsp:txBody>
      <dsp:txXfrm>
        <a:off x="394731" y="1974639"/>
        <a:ext cx="3157855" cy="415519"/>
      </dsp:txXfrm>
    </dsp:sp>
    <dsp:sp modelId="{95BEACB4-3144-438C-8679-9C05C71271FB}">
      <dsp:nvSpPr>
        <dsp:cNvPr id="0" name=""/>
        <dsp:cNvSpPr/>
      </dsp:nvSpPr>
      <dsp:spPr>
        <a:xfrm>
          <a:off x="0" y="1765040"/>
          <a:ext cx="7894638" cy="14708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DC3581D-4A70-4204-8C79-398B1466B15E}">
      <dsp:nvSpPr>
        <dsp:cNvPr id="0" name=""/>
        <dsp:cNvSpPr/>
      </dsp:nvSpPr>
      <dsp:spPr>
        <a:xfrm>
          <a:off x="236839" y="450625"/>
          <a:ext cx="3473640" cy="68929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In 2019, there were 1,131 overdose deaths.</a:t>
          </a:r>
        </a:p>
      </dsp:txBody>
      <dsp:txXfrm>
        <a:off x="236839" y="450625"/>
        <a:ext cx="3473640" cy="689296"/>
      </dsp:txXfrm>
    </dsp:sp>
    <dsp:sp modelId="{7AA22078-3556-4ECF-A7D3-7C2D27A722B4}">
      <dsp:nvSpPr>
        <dsp:cNvPr id="0" name=""/>
        <dsp:cNvSpPr/>
      </dsp:nvSpPr>
      <dsp:spPr>
        <a:xfrm>
          <a:off x="1973659" y="1139922"/>
          <a:ext cx="0" cy="62511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5B79A6BA-F746-427C-912D-B778A50AD053}">
      <dsp:nvSpPr>
        <dsp:cNvPr id="0" name=""/>
        <dsp:cNvSpPr/>
      </dsp:nvSpPr>
      <dsp:spPr>
        <a:xfrm>
          <a:off x="2368391" y="1287008"/>
          <a:ext cx="3157855" cy="41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2020</a:t>
          </a:r>
        </a:p>
      </dsp:txBody>
      <dsp:txXfrm>
        <a:off x="2368391" y="1287008"/>
        <a:ext cx="3157855" cy="415519"/>
      </dsp:txXfrm>
    </dsp:sp>
    <dsp:sp modelId="{A4AAD851-5814-47F9-9671-90AC41ED6449}">
      <dsp:nvSpPr>
        <dsp:cNvPr id="0" name=""/>
        <dsp:cNvSpPr/>
      </dsp:nvSpPr>
      <dsp:spPr>
        <a:xfrm>
          <a:off x="2210498" y="2537245"/>
          <a:ext cx="3473640" cy="88165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In 2020, there were 1,734 overdose deaths. This was a 53% increase from 2019.</a:t>
          </a:r>
        </a:p>
      </dsp:txBody>
      <dsp:txXfrm>
        <a:off x="2210498" y="2537245"/>
        <a:ext cx="3473640" cy="881658"/>
      </dsp:txXfrm>
    </dsp:sp>
    <dsp:sp modelId="{F2DC738B-8A50-43B8-ACFD-3E5DDD011287}">
      <dsp:nvSpPr>
        <dsp:cNvPr id="0" name=""/>
        <dsp:cNvSpPr/>
      </dsp:nvSpPr>
      <dsp:spPr>
        <a:xfrm>
          <a:off x="3947318" y="1912127"/>
          <a:ext cx="0" cy="62511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BA6F6AC6-1DDD-4B5E-AE78-07348B8E678B}">
      <dsp:nvSpPr>
        <dsp:cNvPr id="0" name=""/>
        <dsp:cNvSpPr/>
      </dsp:nvSpPr>
      <dsp:spPr>
        <a:xfrm>
          <a:off x="1927694" y="1792619"/>
          <a:ext cx="91929" cy="9192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02D5276-BCCD-4282-8D4B-E7BA2FE8CE91}">
      <dsp:nvSpPr>
        <dsp:cNvPr id="0" name=""/>
        <dsp:cNvSpPr/>
      </dsp:nvSpPr>
      <dsp:spPr>
        <a:xfrm>
          <a:off x="3901354" y="1792619"/>
          <a:ext cx="91929" cy="9192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8319E9D-6328-43E8-B78D-C86DC933A310}">
      <dsp:nvSpPr>
        <dsp:cNvPr id="0" name=""/>
        <dsp:cNvSpPr/>
      </dsp:nvSpPr>
      <dsp:spPr>
        <a:xfrm>
          <a:off x="4342050" y="1974639"/>
          <a:ext cx="3157855" cy="415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2021</a:t>
          </a:r>
        </a:p>
      </dsp:txBody>
      <dsp:txXfrm>
        <a:off x="4342050" y="1974639"/>
        <a:ext cx="3157855" cy="415519"/>
      </dsp:txXfrm>
    </dsp:sp>
    <dsp:sp modelId="{47825AF8-B75D-4D4E-AFB2-F6FFC4A6CBFA}">
      <dsp:nvSpPr>
        <dsp:cNvPr id="0" name=""/>
        <dsp:cNvSpPr/>
      </dsp:nvSpPr>
      <dsp:spPr>
        <a:xfrm>
          <a:off x="4184158" y="258263"/>
          <a:ext cx="3473640" cy="88165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 In 2021, there were 2,168 overdose deaths. This was a 25% increase from 2020</a:t>
          </a:r>
        </a:p>
      </dsp:txBody>
      <dsp:txXfrm>
        <a:off x="4184158" y="258263"/>
        <a:ext cx="3473640" cy="881658"/>
      </dsp:txXfrm>
    </dsp:sp>
    <dsp:sp modelId="{E9BFE484-5AA1-4DA5-8B9C-A622BC99BBA6}">
      <dsp:nvSpPr>
        <dsp:cNvPr id="0" name=""/>
        <dsp:cNvSpPr/>
      </dsp:nvSpPr>
      <dsp:spPr>
        <a:xfrm>
          <a:off x="5920978" y="1139922"/>
          <a:ext cx="0" cy="625118"/>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1">
          <a:scrgbClr r="0" g="0" b="0"/>
        </a:effectRef>
        <a:fontRef idx="minor">
          <a:schemeClr val="lt1"/>
        </a:fontRef>
      </dsp:style>
    </dsp:sp>
    <dsp:sp modelId="{4AFEFFEC-9FC1-471A-9738-A25B4F947F3D}">
      <dsp:nvSpPr>
        <dsp:cNvPr id="0" name=""/>
        <dsp:cNvSpPr/>
      </dsp:nvSpPr>
      <dsp:spPr>
        <a:xfrm>
          <a:off x="5875013" y="1792619"/>
          <a:ext cx="91929" cy="91929"/>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578BD-DFA6-4C95-A3E0-27555B7E2FAF}">
      <dsp:nvSpPr>
        <dsp:cNvPr id="0" name=""/>
        <dsp:cNvSpPr/>
      </dsp:nvSpPr>
      <dsp:spPr>
        <a:xfrm>
          <a:off x="0" y="2767998"/>
          <a:ext cx="7894638" cy="908519"/>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t>These non-traditional result and statistics based approaches give law enforcement another tool to combat the substance abuse crisis.</a:t>
          </a:r>
          <a:endParaRPr lang="en-US" sz="1600" kern="1200"/>
        </a:p>
      </dsp:txBody>
      <dsp:txXfrm>
        <a:off x="0" y="2767998"/>
        <a:ext cx="7894638" cy="908519"/>
      </dsp:txXfrm>
    </dsp:sp>
    <dsp:sp modelId="{5384D04E-1412-43FE-88CD-3165CE5EB8A8}">
      <dsp:nvSpPr>
        <dsp:cNvPr id="0" name=""/>
        <dsp:cNvSpPr/>
      </dsp:nvSpPr>
      <dsp:spPr>
        <a:xfrm rot="10800000">
          <a:off x="0" y="1384324"/>
          <a:ext cx="7894638" cy="139730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t>Harm reduction is a way of preventing disease and promoting health that “meets people where they are”(physically and psychologically) rather than making judgments about where they should be in terms of their personal health and lifestyle.</a:t>
          </a:r>
          <a:endParaRPr lang="en-US" sz="1600" kern="1200"/>
        </a:p>
      </dsp:txBody>
      <dsp:txXfrm rot="10800000">
        <a:off x="0" y="1384324"/>
        <a:ext cx="7894638" cy="907925"/>
      </dsp:txXfrm>
    </dsp:sp>
    <dsp:sp modelId="{F569DC6A-8447-4C75-B112-E3403D4C5CBA}">
      <dsp:nvSpPr>
        <dsp:cNvPr id="0" name=""/>
        <dsp:cNvSpPr/>
      </dsp:nvSpPr>
      <dsp:spPr>
        <a:xfrm rot="10800000">
          <a:off x="0" y="649"/>
          <a:ext cx="7894638" cy="1397302"/>
        </a:xfrm>
        <a:prstGeom prst="upArrowCallou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0" kern="1200"/>
            <a:t>Harm reduction refers to a range of public health policies designed to reduce the harmful consequences associated with drug use, sex work and other high-risk activities.</a:t>
          </a:r>
          <a:endParaRPr lang="en-US" sz="1600" kern="1200"/>
        </a:p>
      </dsp:txBody>
      <dsp:txXfrm rot="10800000">
        <a:off x="0" y="649"/>
        <a:ext cx="7894638" cy="9079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1CC69-3332-44F2-96D9-69A3B740133D}">
      <dsp:nvSpPr>
        <dsp:cNvPr id="0" name=""/>
        <dsp:cNvSpPr/>
      </dsp:nvSpPr>
      <dsp:spPr>
        <a:xfrm>
          <a:off x="0" y="1676"/>
          <a:ext cx="7886700" cy="8499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1C6237-030D-4374-A684-A8EAA4407879}">
      <dsp:nvSpPr>
        <dsp:cNvPr id="0" name=""/>
        <dsp:cNvSpPr/>
      </dsp:nvSpPr>
      <dsp:spPr>
        <a:xfrm>
          <a:off x="257106" y="192912"/>
          <a:ext cx="467465" cy="4674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3559CE-BCFE-4308-9A89-8D4794A45FD5}">
      <dsp:nvSpPr>
        <dsp:cNvPr id="0" name=""/>
        <dsp:cNvSpPr/>
      </dsp:nvSpPr>
      <dsp:spPr>
        <a:xfrm>
          <a:off x="981678" y="1676"/>
          <a:ext cx="6905021" cy="849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52" tIns="89952" rIns="89952" bIns="89952" numCol="1" spcCol="1270" anchor="ctr" anchorCtr="0">
          <a:noAutofit/>
        </a:bodyPr>
        <a:lstStyle/>
        <a:p>
          <a:pPr marL="0" lvl="0" indent="0" algn="l" defTabSz="622300">
            <a:lnSpc>
              <a:spcPct val="100000"/>
            </a:lnSpc>
            <a:spcBef>
              <a:spcPct val="0"/>
            </a:spcBef>
            <a:spcAft>
              <a:spcPct val="35000"/>
            </a:spcAft>
            <a:buNone/>
          </a:pPr>
          <a:r>
            <a:rPr lang="en-US" sz="1400" kern="1200" dirty="0"/>
            <a:t>South Carolina Law (SC Code 44-53-1920 (2019)</a:t>
          </a:r>
        </a:p>
      </dsp:txBody>
      <dsp:txXfrm>
        <a:off x="981678" y="1676"/>
        <a:ext cx="6905021" cy="849937"/>
      </dsp:txXfrm>
    </dsp:sp>
    <dsp:sp modelId="{236EA579-FA66-4CAE-AACD-AB153E06EACA}">
      <dsp:nvSpPr>
        <dsp:cNvPr id="0" name=""/>
        <dsp:cNvSpPr/>
      </dsp:nvSpPr>
      <dsp:spPr>
        <a:xfrm>
          <a:off x="0" y="1064099"/>
          <a:ext cx="7886700" cy="8499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9DAFDA-0C40-4AD5-AF92-D268DD8A8339}">
      <dsp:nvSpPr>
        <dsp:cNvPr id="0" name=""/>
        <dsp:cNvSpPr/>
      </dsp:nvSpPr>
      <dsp:spPr>
        <a:xfrm>
          <a:off x="257106" y="1255335"/>
          <a:ext cx="467465" cy="4674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369968-6336-4934-9DB1-CACCD77769EB}">
      <dsp:nvSpPr>
        <dsp:cNvPr id="0" name=""/>
        <dsp:cNvSpPr/>
      </dsp:nvSpPr>
      <dsp:spPr>
        <a:xfrm>
          <a:off x="981678" y="1064099"/>
          <a:ext cx="6905021" cy="849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52" tIns="89952" rIns="89952" bIns="89952" numCol="1" spcCol="1270" anchor="ctr" anchorCtr="0">
          <a:noAutofit/>
        </a:bodyPr>
        <a:lstStyle/>
        <a:p>
          <a:pPr marL="0" lvl="0" indent="0" algn="l" defTabSz="622300">
            <a:lnSpc>
              <a:spcPct val="100000"/>
            </a:lnSpc>
            <a:spcBef>
              <a:spcPct val="0"/>
            </a:spcBef>
            <a:spcAft>
              <a:spcPct val="35000"/>
            </a:spcAft>
            <a:buNone/>
          </a:pPr>
          <a:r>
            <a:rPr lang="en-US" sz="1400" kern="1200"/>
            <a:t>Encourages people to call 911 to report an overdose</a:t>
          </a:r>
        </a:p>
      </dsp:txBody>
      <dsp:txXfrm>
        <a:off x="981678" y="1064099"/>
        <a:ext cx="6905021" cy="849937"/>
      </dsp:txXfrm>
    </dsp:sp>
    <dsp:sp modelId="{0385B069-F27B-46D3-B5D7-F98885D028E5}">
      <dsp:nvSpPr>
        <dsp:cNvPr id="0" name=""/>
        <dsp:cNvSpPr/>
      </dsp:nvSpPr>
      <dsp:spPr>
        <a:xfrm>
          <a:off x="0" y="2126521"/>
          <a:ext cx="7886700" cy="8499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341BC4-42C0-4F3A-99F1-E8BF3D9717CA}">
      <dsp:nvSpPr>
        <dsp:cNvPr id="0" name=""/>
        <dsp:cNvSpPr/>
      </dsp:nvSpPr>
      <dsp:spPr>
        <a:xfrm>
          <a:off x="257106" y="2317757"/>
          <a:ext cx="467465" cy="4674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2EAE13-B4C3-401B-8029-3FD800FDD160}">
      <dsp:nvSpPr>
        <dsp:cNvPr id="0" name=""/>
        <dsp:cNvSpPr/>
      </dsp:nvSpPr>
      <dsp:spPr>
        <a:xfrm>
          <a:off x="981678" y="2126521"/>
          <a:ext cx="3549015" cy="849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52" tIns="89952" rIns="89952" bIns="89952" numCol="1" spcCol="1270" anchor="ctr" anchorCtr="0">
          <a:noAutofit/>
        </a:bodyPr>
        <a:lstStyle/>
        <a:p>
          <a:pPr marL="0" lvl="0" indent="0" algn="l" defTabSz="622300">
            <a:lnSpc>
              <a:spcPct val="100000"/>
            </a:lnSpc>
            <a:spcBef>
              <a:spcPct val="0"/>
            </a:spcBef>
            <a:spcAft>
              <a:spcPct val="35000"/>
            </a:spcAft>
            <a:buNone/>
          </a:pPr>
          <a:r>
            <a:rPr lang="en-US" sz="1400" kern="1200" dirty="0"/>
            <a:t>The law provides legal immunity from </a:t>
          </a:r>
          <a:r>
            <a:rPr lang="en-US" sz="1400" i="1" kern="1200" dirty="0"/>
            <a:t>charge or prosecution </a:t>
          </a:r>
          <a:r>
            <a:rPr lang="en-US" sz="1400" kern="1200" dirty="0"/>
            <a:t>for the caller and the victim. </a:t>
          </a:r>
        </a:p>
      </dsp:txBody>
      <dsp:txXfrm>
        <a:off x="981678" y="2126521"/>
        <a:ext cx="3549015" cy="849937"/>
      </dsp:txXfrm>
    </dsp:sp>
    <dsp:sp modelId="{CF6AFE77-2147-4FFD-B02E-1D94F0E7363E}">
      <dsp:nvSpPr>
        <dsp:cNvPr id="0" name=""/>
        <dsp:cNvSpPr/>
      </dsp:nvSpPr>
      <dsp:spPr>
        <a:xfrm>
          <a:off x="4530693" y="2126521"/>
          <a:ext cx="3356006" cy="849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52" tIns="89952" rIns="89952" bIns="89952" numCol="1" spcCol="1270" anchor="ctr" anchorCtr="0">
          <a:noAutofit/>
        </a:bodyPr>
        <a:lstStyle/>
        <a:p>
          <a:pPr marL="0" lvl="0" indent="0" algn="l" defTabSz="488950">
            <a:lnSpc>
              <a:spcPct val="100000"/>
            </a:lnSpc>
            <a:spcBef>
              <a:spcPct val="0"/>
            </a:spcBef>
            <a:spcAft>
              <a:spcPct val="35000"/>
            </a:spcAft>
            <a:buNone/>
          </a:pPr>
          <a:endParaRPr lang="en-US" sz="1100" kern="1200" dirty="0"/>
        </a:p>
      </dsp:txBody>
      <dsp:txXfrm>
        <a:off x="4530693" y="2126521"/>
        <a:ext cx="3356006" cy="849937"/>
      </dsp:txXfrm>
    </dsp:sp>
    <dsp:sp modelId="{F7136D96-C6C9-4AEC-9B84-E80AC9A1F19B}">
      <dsp:nvSpPr>
        <dsp:cNvPr id="0" name=""/>
        <dsp:cNvSpPr/>
      </dsp:nvSpPr>
      <dsp:spPr>
        <a:xfrm>
          <a:off x="0" y="3188943"/>
          <a:ext cx="7886700" cy="84993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0256A6-00DF-4995-9634-F955B65316BA}">
      <dsp:nvSpPr>
        <dsp:cNvPr id="0" name=""/>
        <dsp:cNvSpPr/>
      </dsp:nvSpPr>
      <dsp:spPr>
        <a:xfrm>
          <a:off x="257106" y="3380179"/>
          <a:ext cx="467465" cy="4674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5985CA-553E-4FD6-BAE4-96C8477C64E6}">
      <dsp:nvSpPr>
        <dsp:cNvPr id="0" name=""/>
        <dsp:cNvSpPr/>
      </dsp:nvSpPr>
      <dsp:spPr>
        <a:xfrm>
          <a:off x="981678" y="3188943"/>
          <a:ext cx="6905021" cy="849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952" tIns="89952" rIns="89952" bIns="89952" numCol="1" spcCol="1270" anchor="ctr" anchorCtr="0">
          <a:noAutofit/>
        </a:bodyPr>
        <a:lstStyle/>
        <a:p>
          <a:pPr marL="0" lvl="0" indent="0" algn="l" defTabSz="622300">
            <a:lnSpc>
              <a:spcPct val="100000"/>
            </a:lnSpc>
            <a:spcBef>
              <a:spcPct val="0"/>
            </a:spcBef>
            <a:spcAft>
              <a:spcPct val="35000"/>
            </a:spcAft>
            <a:buNone/>
          </a:pPr>
          <a:r>
            <a:rPr lang="en-US" sz="1400" kern="1200" dirty="0"/>
            <a:t>One of the better laws in the nation. </a:t>
          </a:r>
        </a:p>
      </dsp:txBody>
      <dsp:txXfrm>
        <a:off x="981678" y="3188943"/>
        <a:ext cx="6905021" cy="8499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75762E-CA6B-459C-8AF1-CC9757756A27}">
      <dsp:nvSpPr>
        <dsp:cNvPr id="0" name=""/>
        <dsp:cNvSpPr/>
      </dsp:nvSpPr>
      <dsp:spPr>
        <a:xfrm>
          <a:off x="962" y="769040"/>
          <a:ext cx="3379189" cy="2145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6C4BDE-9A45-48D0-A14A-7F3F9451E2EB}">
      <dsp:nvSpPr>
        <dsp:cNvPr id="0" name=""/>
        <dsp:cNvSpPr/>
      </dsp:nvSpPr>
      <dsp:spPr>
        <a:xfrm>
          <a:off x="376428" y="1125732"/>
          <a:ext cx="3379189" cy="21457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a:t>SC Law 44-130-50 (Citizens)</a:t>
          </a:r>
          <a:endParaRPr lang="en-US" sz="4000" kern="1200"/>
        </a:p>
      </dsp:txBody>
      <dsp:txXfrm>
        <a:off x="439276" y="1188580"/>
        <a:ext cx="3253493" cy="2020089"/>
      </dsp:txXfrm>
    </dsp:sp>
    <dsp:sp modelId="{86EC8FFB-E174-4DBC-B642-6BF07742D4BE}">
      <dsp:nvSpPr>
        <dsp:cNvPr id="0" name=""/>
        <dsp:cNvSpPr/>
      </dsp:nvSpPr>
      <dsp:spPr>
        <a:xfrm>
          <a:off x="4131082" y="769040"/>
          <a:ext cx="3379189" cy="21457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344147-C3B0-41EF-8500-3F75892BE635}">
      <dsp:nvSpPr>
        <dsp:cNvPr id="0" name=""/>
        <dsp:cNvSpPr/>
      </dsp:nvSpPr>
      <dsp:spPr>
        <a:xfrm>
          <a:off x="4506548" y="1125732"/>
          <a:ext cx="3379189" cy="21457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baseline="0"/>
            <a:t>SC Law 44-130-69 (First Responders)</a:t>
          </a:r>
          <a:endParaRPr lang="en-US" sz="4000" kern="1200"/>
        </a:p>
      </dsp:txBody>
      <dsp:txXfrm>
        <a:off x="4569396" y="1188580"/>
        <a:ext cx="3253493" cy="202008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D68A36-F9B3-40A0-BF8A-48BB1D8B2099}">
      <dsp:nvSpPr>
        <dsp:cNvPr id="0" name=""/>
        <dsp:cNvSpPr/>
      </dsp:nvSpPr>
      <dsp:spPr>
        <a:xfrm>
          <a:off x="0" y="597539"/>
          <a:ext cx="7894638" cy="11031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A721C8-98E9-4016-AC18-D3E1EAB8B284}">
      <dsp:nvSpPr>
        <dsp:cNvPr id="0" name=""/>
        <dsp:cNvSpPr/>
      </dsp:nvSpPr>
      <dsp:spPr>
        <a:xfrm>
          <a:off x="333702" y="845748"/>
          <a:ext cx="606732" cy="6067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52D0C7-9191-4711-A467-82D9AA6C8DF6}">
      <dsp:nvSpPr>
        <dsp:cNvPr id="0" name=""/>
        <dsp:cNvSpPr/>
      </dsp:nvSpPr>
      <dsp:spPr>
        <a:xfrm>
          <a:off x="1274138" y="597539"/>
          <a:ext cx="6620499" cy="1103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750" tIns="116750" rIns="116750" bIns="116750" numCol="1" spcCol="1270" anchor="ctr" anchorCtr="0">
          <a:noAutofit/>
        </a:bodyPr>
        <a:lstStyle/>
        <a:p>
          <a:pPr marL="0" lvl="0" indent="0" algn="l" defTabSz="977900">
            <a:lnSpc>
              <a:spcPct val="90000"/>
            </a:lnSpc>
            <a:spcBef>
              <a:spcPct val="0"/>
            </a:spcBef>
            <a:spcAft>
              <a:spcPct val="35000"/>
            </a:spcAft>
            <a:buNone/>
          </a:pPr>
          <a:r>
            <a:rPr lang="en-US" sz="2200" kern="1200"/>
            <a:t>Naloxone is left with individuals who refuse transport to the emergency department or with a family member or friend at the home</a:t>
          </a:r>
        </a:p>
      </dsp:txBody>
      <dsp:txXfrm>
        <a:off x="1274138" y="597539"/>
        <a:ext cx="6620499" cy="1103150"/>
      </dsp:txXfrm>
    </dsp:sp>
    <dsp:sp modelId="{DE338659-4755-443F-80C3-E6E34BABC8A4}">
      <dsp:nvSpPr>
        <dsp:cNvPr id="0" name=""/>
        <dsp:cNvSpPr/>
      </dsp:nvSpPr>
      <dsp:spPr>
        <a:xfrm>
          <a:off x="0" y="1976477"/>
          <a:ext cx="7894638" cy="110315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075E29-3478-4903-BA77-8DD92263110B}">
      <dsp:nvSpPr>
        <dsp:cNvPr id="0" name=""/>
        <dsp:cNvSpPr/>
      </dsp:nvSpPr>
      <dsp:spPr>
        <a:xfrm>
          <a:off x="333702" y="2224686"/>
          <a:ext cx="606732" cy="6067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67B109-0CD9-42AF-89E2-AAEF7B243702}">
      <dsp:nvSpPr>
        <dsp:cNvPr id="0" name=""/>
        <dsp:cNvSpPr/>
      </dsp:nvSpPr>
      <dsp:spPr>
        <a:xfrm>
          <a:off x="1274138" y="1976477"/>
          <a:ext cx="6620499" cy="1103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750" tIns="116750" rIns="116750" bIns="116750" numCol="1" spcCol="1270" anchor="ctr" anchorCtr="0">
          <a:noAutofit/>
        </a:bodyPr>
        <a:lstStyle/>
        <a:p>
          <a:pPr marL="0" lvl="0" indent="0" algn="l" defTabSz="977900">
            <a:lnSpc>
              <a:spcPct val="90000"/>
            </a:lnSpc>
            <a:spcBef>
              <a:spcPct val="0"/>
            </a:spcBef>
            <a:spcAft>
              <a:spcPct val="35000"/>
            </a:spcAft>
            <a:buNone/>
          </a:pPr>
          <a:r>
            <a:rPr lang="en-US" sz="2200" kern="1200" dirty="0"/>
            <a:t>Several locations recently started a naloxone leave behind program with EMS agencies. </a:t>
          </a:r>
        </a:p>
      </dsp:txBody>
      <dsp:txXfrm>
        <a:off x="1274138" y="1976477"/>
        <a:ext cx="6620499" cy="110315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9D6450-8950-4CEE-B410-37BD9A25C399}">
      <dsp:nvSpPr>
        <dsp:cNvPr id="0" name=""/>
        <dsp:cNvSpPr/>
      </dsp:nvSpPr>
      <dsp:spPr>
        <a:xfrm>
          <a:off x="0" y="1508"/>
          <a:ext cx="503516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5C6A14BE-20D0-41A1-B11B-1B40F6A083BE}">
      <dsp:nvSpPr>
        <dsp:cNvPr id="0" name=""/>
        <dsp:cNvSpPr/>
      </dsp:nvSpPr>
      <dsp:spPr>
        <a:xfrm>
          <a:off x="0" y="1508"/>
          <a:ext cx="5035164" cy="514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Donnie Varnell, Investigator</a:t>
          </a:r>
        </a:p>
      </dsp:txBody>
      <dsp:txXfrm>
        <a:off x="0" y="1508"/>
        <a:ext cx="5035164" cy="514393"/>
      </dsp:txXfrm>
    </dsp:sp>
    <dsp:sp modelId="{6FBBB7C1-2BEA-41EE-B67C-67B2650E6B17}">
      <dsp:nvSpPr>
        <dsp:cNvPr id="0" name=""/>
        <dsp:cNvSpPr/>
      </dsp:nvSpPr>
      <dsp:spPr>
        <a:xfrm>
          <a:off x="0" y="515902"/>
          <a:ext cx="503516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58FFE3D-01E7-4DE6-BDF9-43F21C0C159F}">
      <dsp:nvSpPr>
        <dsp:cNvPr id="0" name=""/>
        <dsp:cNvSpPr/>
      </dsp:nvSpPr>
      <dsp:spPr>
        <a:xfrm>
          <a:off x="0" y="515902"/>
          <a:ext cx="5035164" cy="514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Dare County Sheriff’s Office</a:t>
          </a:r>
        </a:p>
      </dsp:txBody>
      <dsp:txXfrm>
        <a:off x="0" y="515902"/>
        <a:ext cx="5035164" cy="514393"/>
      </dsp:txXfrm>
    </dsp:sp>
    <dsp:sp modelId="{FF1E9F09-27E9-4377-BBE2-A90BD726C688}">
      <dsp:nvSpPr>
        <dsp:cNvPr id="0" name=""/>
        <dsp:cNvSpPr/>
      </dsp:nvSpPr>
      <dsp:spPr>
        <a:xfrm>
          <a:off x="0" y="1030295"/>
          <a:ext cx="503516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FDB68AA-D074-438D-B911-14B7F70B33FF}">
      <dsp:nvSpPr>
        <dsp:cNvPr id="0" name=""/>
        <dsp:cNvSpPr/>
      </dsp:nvSpPr>
      <dsp:spPr>
        <a:xfrm>
          <a:off x="0" y="1030295"/>
          <a:ext cx="5035164" cy="514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NC State Bureau of Investigation</a:t>
          </a:r>
        </a:p>
      </dsp:txBody>
      <dsp:txXfrm>
        <a:off x="0" y="1030295"/>
        <a:ext cx="5035164" cy="514393"/>
      </dsp:txXfrm>
    </dsp:sp>
    <dsp:sp modelId="{95530CF8-72DD-4E92-9430-35CBCD40CDA3}">
      <dsp:nvSpPr>
        <dsp:cNvPr id="0" name=""/>
        <dsp:cNvSpPr/>
      </dsp:nvSpPr>
      <dsp:spPr>
        <a:xfrm>
          <a:off x="0" y="1544689"/>
          <a:ext cx="503516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873EE8A-20F6-4D5D-BA69-15B5CC5DDF26}">
      <dsp:nvSpPr>
        <dsp:cNvPr id="0" name=""/>
        <dsp:cNvSpPr/>
      </dsp:nvSpPr>
      <dsp:spPr>
        <a:xfrm>
          <a:off x="0" y="1544689"/>
          <a:ext cx="5035164" cy="514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NCHRC.org</a:t>
          </a:r>
        </a:p>
      </dsp:txBody>
      <dsp:txXfrm>
        <a:off x="0" y="1544689"/>
        <a:ext cx="5035164" cy="514393"/>
      </dsp:txXfrm>
    </dsp:sp>
    <dsp:sp modelId="{BB3A5EFD-1A08-434D-B363-65B99A2156E3}">
      <dsp:nvSpPr>
        <dsp:cNvPr id="0" name=""/>
        <dsp:cNvSpPr/>
      </dsp:nvSpPr>
      <dsp:spPr>
        <a:xfrm>
          <a:off x="0" y="2059083"/>
          <a:ext cx="503516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3D87697-7243-4DA0-A9C5-80BBD2C87DF4}">
      <dsp:nvSpPr>
        <dsp:cNvPr id="0" name=""/>
        <dsp:cNvSpPr/>
      </dsp:nvSpPr>
      <dsp:spPr>
        <a:xfrm>
          <a:off x="0" y="2059083"/>
          <a:ext cx="5035164" cy="514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Donnie.varnell@darenc.gov</a:t>
          </a:r>
        </a:p>
      </dsp:txBody>
      <dsp:txXfrm>
        <a:off x="0" y="2059083"/>
        <a:ext cx="5035164" cy="514393"/>
      </dsp:txXfrm>
    </dsp:sp>
    <dsp:sp modelId="{627B70B1-0676-46B6-9A25-3F0560BB549D}">
      <dsp:nvSpPr>
        <dsp:cNvPr id="0" name=""/>
        <dsp:cNvSpPr/>
      </dsp:nvSpPr>
      <dsp:spPr>
        <a:xfrm>
          <a:off x="0" y="2573476"/>
          <a:ext cx="5035164"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A169477-D411-4448-80A6-C5BFF8360CCB}">
      <dsp:nvSpPr>
        <dsp:cNvPr id="0" name=""/>
        <dsp:cNvSpPr/>
      </dsp:nvSpPr>
      <dsp:spPr>
        <a:xfrm>
          <a:off x="0" y="2573476"/>
          <a:ext cx="5035164" cy="5143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336-338-1507</a:t>
          </a:r>
        </a:p>
      </dsp:txBody>
      <dsp:txXfrm>
        <a:off x="0" y="2573476"/>
        <a:ext cx="5035164" cy="5143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8D78980C-027D-4C95-AE6B-18D6B9BFBD31}" type="datetimeFigureOut">
              <a:rPr lang="en-US" altLang="en-US"/>
              <a:pPr/>
              <a:t>9/7/2023</a:t>
            </a:fld>
            <a:endParaRPr lang="en-US" alt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FABB8B8-DCB7-451A-8349-A60A3A69D8FD}" type="slidenum">
              <a:rPr lang="en-US" altLang="en-US"/>
              <a:pPr/>
              <a:t>‹#›</a:t>
            </a:fld>
            <a:endParaRPr lang="en-US" altLang="en-US" dirty="0"/>
          </a:p>
        </p:txBody>
      </p:sp>
    </p:spTree>
    <p:extLst>
      <p:ext uri="{BB962C8B-B14F-4D97-AF65-F5344CB8AC3E}">
        <p14:creationId xmlns:p14="http://schemas.microsoft.com/office/powerpoint/2010/main" val="225158697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ocme.dhhs.nc.gov/annreport/index.s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Shape 122"/>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Font typeface="Source Sans Pro"/>
              <a:buNone/>
            </a:pPr>
            <a:endParaRPr sz="1200" b="0" i="0" u="none" strike="noStrike" cap="none">
              <a:solidFill>
                <a:schemeClr val="dk1"/>
              </a:solidFill>
              <a:latin typeface="Source Sans Pro"/>
              <a:ea typeface="Source Sans Pro"/>
              <a:cs typeface="Source Sans Pro"/>
              <a:sym typeface="Source Sans Pro"/>
            </a:endParaRPr>
          </a:p>
        </p:txBody>
      </p:sp>
      <p:sp>
        <p:nvSpPr>
          <p:cNvPr id="123" name="Shape 1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show how this is true for all groups and how it should be encouraged for the communities we serve also. </a:t>
            </a:r>
          </a:p>
        </p:txBody>
      </p:sp>
      <p:sp>
        <p:nvSpPr>
          <p:cNvPr id="4" name="Slide Number Placeholder 3"/>
          <p:cNvSpPr>
            <a:spLocks noGrp="1"/>
          </p:cNvSpPr>
          <p:nvPr>
            <p:ph type="sldNum" sz="quarter" idx="10"/>
          </p:nvPr>
        </p:nvSpPr>
        <p:spPr/>
        <p:txBody>
          <a:bodyPr/>
          <a:lstStyle/>
          <a:p>
            <a:fld id="{EFABB8B8-DCB7-451A-8349-A60A3A69D8FD}" type="slidenum">
              <a:rPr lang="en-US" altLang="en-US" smtClean="0"/>
              <a:pPr/>
              <a:t>14</a:t>
            </a:fld>
            <a:endParaRPr lang="en-US" altLang="en-US" dirty="0"/>
          </a:p>
        </p:txBody>
      </p:sp>
    </p:spTree>
    <p:extLst>
      <p:ext uri="{BB962C8B-B14F-4D97-AF65-F5344CB8AC3E}">
        <p14:creationId xmlns:p14="http://schemas.microsoft.com/office/powerpoint/2010/main" val="4205355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FABB8B8-DCB7-451A-8349-A60A3A69D8FD}"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732270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Cars accidents (death)  Best way do not drive that’s is not realistic. </a:t>
            </a:r>
          </a:p>
          <a:p>
            <a:r>
              <a:rPr lang="en-US" b="1" dirty="0"/>
              <a:t>Seat belts (yes I’m that old0 </a:t>
            </a:r>
          </a:p>
          <a:p>
            <a:r>
              <a:rPr lang="en-US" b="1" dirty="0"/>
              <a:t>Air bags etc. </a:t>
            </a:r>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16</a:t>
            </a:fld>
            <a:endParaRPr lang="en-US" altLang="en-US" dirty="0"/>
          </a:p>
        </p:txBody>
      </p:sp>
    </p:spTree>
    <p:extLst>
      <p:ext uri="{BB962C8B-B14F-4D97-AF65-F5344CB8AC3E}">
        <p14:creationId xmlns:p14="http://schemas.microsoft.com/office/powerpoint/2010/main" val="152028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Meet them where they are at . Be ready to </a:t>
            </a:r>
            <a:r>
              <a:rPr lang="en-US" b="1" dirty="0" err="1"/>
              <a:t>assit</a:t>
            </a:r>
            <a:r>
              <a:rPr lang="en-US" b="1" dirty="0"/>
              <a:t> when they are ready. </a:t>
            </a:r>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17</a:t>
            </a:fld>
            <a:endParaRPr lang="en-US" altLang="en-US" dirty="0"/>
          </a:p>
        </p:txBody>
      </p:sp>
    </p:spTree>
    <p:extLst>
      <p:ext uri="{BB962C8B-B14F-4D97-AF65-F5344CB8AC3E}">
        <p14:creationId xmlns:p14="http://schemas.microsoft.com/office/powerpoint/2010/main" val="2232693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sheets !!!!!</a:t>
            </a:r>
          </a:p>
          <a:p>
            <a:endParaRPr lang="en-US" dirty="0"/>
          </a:p>
        </p:txBody>
      </p:sp>
      <p:sp>
        <p:nvSpPr>
          <p:cNvPr id="4" name="Slide Number Placeholder 3"/>
          <p:cNvSpPr>
            <a:spLocks noGrp="1"/>
          </p:cNvSpPr>
          <p:nvPr>
            <p:ph type="sldNum" sz="quarter" idx="10"/>
          </p:nvPr>
        </p:nvSpPr>
        <p:spPr/>
        <p:txBody>
          <a:bodyPr/>
          <a:lstStyle/>
          <a:p>
            <a:fld id="{EFABB8B8-DCB7-451A-8349-A60A3A69D8FD}" type="slidenum">
              <a:rPr lang="en-US" altLang="en-US" smtClean="0"/>
              <a:pPr/>
              <a:t>18</a:t>
            </a:fld>
            <a:endParaRPr lang="en-US" altLang="en-US" dirty="0"/>
          </a:p>
        </p:txBody>
      </p:sp>
    </p:spTree>
    <p:extLst>
      <p:ext uri="{BB962C8B-B14F-4D97-AF65-F5344CB8AC3E}">
        <p14:creationId xmlns:p14="http://schemas.microsoft.com/office/powerpoint/2010/main" val="4038622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powerful tool from law enforcement leaders across the state. I believe it helps that officers know others are also looking for additional avenues to combat the problem. </a:t>
            </a:r>
          </a:p>
        </p:txBody>
      </p:sp>
      <p:sp>
        <p:nvSpPr>
          <p:cNvPr id="4" name="Slide Number Placeholder 3"/>
          <p:cNvSpPr>
            <a:spLocks noGrp="1"/>
          </p:cNvSpPr>
          <p:nvPr>
            <p:ph type="sldNum" sz="quarter" idx="10"/>
          </p:nvPr>
        </p:nvSpPr>
        <p:spPr/>
        <p:txBody>
          <a:bodyPr/>
          <a:lstStyle/>
          <a:p>
            <a:fld id="{EFABB8B8-DCB7-451A-8349-A60A3A69D8FD}" type="slidenum">
              <a:rPr lang="en-US" altLang="en-US" smtClean="0"/>
              <a:pPr/>
              <a:t>19</a:t>
            </a:fld>
            <a:endParaRPr lang="en-US" altLang="en-US" dirty="0"/>
          </a:p>
        </p:txBody>
      </p:sp>
    </p:spTree>
    <p:extLst>
      <p:ext uri="{BB962C8B-B14F-4D97-AF65-F5344CB8AC3E}">
        <p14:creationId xmlns:p14="http://schemas.microsoft.com/office/powerpoint/2010/main" val="3254746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Three Things (Training &amp; Tools &amp; Guidance) </a:t>
            </a:r>
          </a:p>
          <a:p>
            <a:endParaRPr lang="en-US" b="1" dirty="0"/>
          </a:p>
          <a:p>
            <a:r>
              <a:rPr lang="en-US" b="1" dirty="0"/>
              <a:t>One More Thing</a:t>
            </a:r>
          </a:p>
          <a:p>
            <a:endParaRPr lang="en-US" b="1" dirty="0"/>
          </a:p>
          <a:p>
            <a:r>
              <a:rPr lang="en-US" b="1" dirty="0"/>
              <a:t>Harm Reduction &amp; Statistic based programs can offer more tools for officers. </a:t>
            </a:r>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EFABB8B8-DCB7-451A-8349-A60A3A69D8FD}" type="slidenum">
              <a:rPr kumimoji="0" lang="en-US" altLang="en-US" sz="12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284722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Find the right people to work out partnerships and problems. </a:t>
            </a:r>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22</a:t>
            </a:fld>
            <a:endParaRPr lang="en-US" altLang="en-US" dirty="0"/>
          </a:p>
        </p:txBody>
      </p:sp>
    </p:spTree>
    <p:extLst>
      <p:ext uri="{BB962C8B-B14F-4D97-AF65-F5344CB8AC3E}">
        <p14:creationId xmlns:p14="http://schemas.microsoft.com/office/powerpoint/2010/main" val="43392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Wilmington Study 250 to 450 in</a:t>
            </a:r>
            <a:r>
              <a:rPr lang="en-US" b="1" baseline="0" dirty="0"/>
              <a:t> a years time</a:t>
            </a:r>
            <a:r>
              <a:rPr lang="en-US" baseline="0" dirty="0"/>
              <a:t>.</a:t>
            </a:r>
          </a:p>
          <a:p>
            <a:endParaRPr lang="en-US" dirty="0"/>
          </a:p>
        </p:txBody>
      </p:sp>
      <p:sp>
        <p:nvSpPr>
          <p:cNvPr id="4" name="Slide Number Placeholder 3"/>
          <p:cNvSpPr>
            <a:spLocks noGrp="1"/>
          </p:cNvSpPr>
          <p:nvPr>
            <p:ph type="sldNum" sz="quarter" idx="10"/>
          </p:nvPr>
        </p:nvSpPr>
        <p:spPr/>
        <p:txBody>
          <a:bodyPr/>
          <a:lstStyle/>
          <a:p>
            <a:fld id="{EFABB8B8-DCB7-451A-8349-A60A3A69D8FD}" type="slidenum">
              <a:rPr lang="en-US" altLang="en-US" smtClean="0"/>
              <a:pPr/>
              <a:t>23</a:t>
            </a:fld>
            <a:endParaRPr lang="en-US" altLang="en-US" dirty="0"/>
          </a:p>
        </p:txBody>
      </p:sp>
    </p:spTree>
    <p:extLst>
      <p:ext uri="{BB962C8B-B14F-4D97-AF65-F5344CB8AC3E}">
        <p14:creationId xmlns:p14="http://schemas.microsoft.com/office/powerpoint/2010/main" val="2664801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Quite simply safes lives.  Could save your partner or you also. </a:t>
            </a:r>
          </a:p>
          <a:p>
            <a:r>
              <a:rPr lang="en-US" b="1" dirty="0"/>
              <a:t>Best part of LE we </a:t>
            </a:r>
            <a:r>
              <a:rPr lang="en-US" b="1" dirty="0" err="1"/>
              <a:t>donot</a:t>
            </a:r>
            <a:r>
              <a:rPr lang="en-US" b="1" dirty="0"/>
              <a:t> care who needs help we save all we can. </a:t>
            </a:r>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24</a:t>
            </a:fld>
            <a:endParaRPr lang="en-US" altLang="en-US" dirty="0"/>
          </a:p>
        </p:txBody>
      </p:sp>
    </p:spTree>
    <p:extLst>
      <p:ext uri="{BB962C8B-B14F-4D97-AF65-F5344CB8AC3E}">
        <p14:creationId xmlns:p14="http://schemas.microsoft.com/office/powerpoint/2010/main" val="152650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Idaho doesn’t have a harm reduction coalition, but has a learning collaborative for organizations working in harm reduction. It includes state and local public health and some safer syringe programs. Additionally, each of the 7 public health districts and DHW’s Division of Public Health and Behavioral Health have funding to support law enforcement, community organizations and providers in helping to reduce overdose deaths. </a:t>
            </a:r>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5</a:t>
            </a:fld>
            <a:endParaRPr lang="en-US" altLang="en-US" dirty="0"/>
          </a:p>
        </p:txBody>
      </p:sp>
    </p:spTree>
    <p:extLst>
      <p:ext uri="{BB962C8B-B14F-4D97-AF65-F5344CB8AC3E}">
        <p14:creationId xmlns:p14="http://schemas.microsoft.com/office/powerpoint/2010/main" val="2835142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p:spPr>
        <p:txBody>
          <a:bodyPr lIns="91425" tIns="91425" rIns="91425" bIns="91425">
            <a:no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ea typeface="ＭＳ Ｐゴシック" charset="-128"/>
                <a:cs typeface="ＭＳ Ｐゴシック" charset="-128"/>
              </a:rPr>
              <a:t>When naloxone is administered, the opioid is knocked off the receptor site and replaced by naloxone and the breathing is restored.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b="1" dirty="0">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1" dirty="0">
                <a:ea typeface="ＭＳ Ｐゴシック" charset="-128"/>
                <a:cs typeface="ＭＳ Ｐゴシック" charset="-128"/>
              </a:rPr>
              <a:t>How we trained LEOs on Harm reduction</a:t>
            </a:r>
            <a:r>
              <a:rPr lang="en-US" dirty="0">
                <a:ea typeface="ＭＳ Ｐゴシック" charset="-128"/>
                <a:cs typeface="ＭＳ Ｐゴシック" charset="-128"/>
              </a:rPr>
              <a:t>. </a:t>
            </a:r>
          </a:p>
          <a:p>
            <a:pPr>
              <a:defRPr/>
            </a:pPr>
            <a:endParaRPr dirty="0"/>
          </a:p>
        </p:txBody>
      </p:sp>
    </p:spTree>
    <p:extLst>
      <p:ext uri="{BB962C8B-B14F-4D97-AF65-F5344CB8AC3E}">
        <p14:creationId xmlns:p14="http://schemas.microsoft.com/office/powerpoint/2010/main" val="345143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66% decrease in LEO First responder sticks (ER)</a:t>
            </a:r>
            <a:r>
              <a:rPr lang="en-US" b="1" baseline="0" dirty="0"/>
              <a:t> </a:t>
            </a:r>
          </a:p>
          <a:p>
            <a:r>
              <a:rPr lang="en-US" b="1" baseline="0" dirty="0"/>
              <a:t>Idaho programs have a found syringe hotline so they can be picked up safely off the streets</a:t>
            </a:r>
          </a:p>
          <a:p>
            <a:endParaRPr lang="en-US" dirty="0"/>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29</a:t>
            </a:fld>
            <a:endParaRPr lang="en-US" altLang="en-US" dirty="0"/>
          </a:p>
        </p:txBody>
      </p:sp>
    </p:spTree>
    <p:extLst>
      <p:ext uri="{BB962C8B-B14F-4D97-AF65-F5344CB8AC3E}">
        <p14:creationId xmlns:p14="http://schemas.microsoft.com/office/powerpoint/2010/main" val="21428287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IDAHO does not have a card like this, could be an opportunity to help down the road</a:t>
            </a:r>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30</a:t>
            </a:fld>
            <a:endParaRPr lang="en-US" altLang="en-US" dirty="0"/>
          </a:p>
        </p:txBody>
      </p:sp>
    </p:spTree>
    <p:extLst>
      <p:ext uri="{BB962C8B-B14F-4D97-AF65-F5344CB8AC3E}">
        <p14:creationId xmlns:p14="http://schemas.microsoft.com/office/powerpoint/2010/main" val="486679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628650" marR="0" lvl="1" indent="-171450" algn="l" defTabSz="457200" rtl="0" eaLnBrk="0" fontAlgn="base" latinLnBrk="0" hangingPunct="0">
              <a:lnSpc>
                <a:spcPct val="90000"/>
              </a:lnSpc>
              <a:spcBef>
                <a:spcPts val="750"/>
              </a:spcBef>
              <a:spcAft>
                <a:spcPts val="0"/>
              </a:spcAft>
              <a:buClr>
                <a:schemeClr val="dk1"/>
              </a:buClr>
              <a:buSzPts val="1800"/>
              <a:buFontTx/>
              <a:buChar char="•"/>
              <a:tabLst/>
              <a:defRPr/>
            </a:pPr>
            <a:r>
              <a:rPr lang="en-US" sz="1200" b="1" dirty="0"/>
              <a:t>LEAD is a pre-arrest diversion program that utilizes officer discretion to divert low-level drug offenders and sex workers from the traditional criminal justice system. The program provides a harm reduction approach to community-based issues of substance use, mental illness, criminal justice system involvement, and social conditions. </a:t>
            </a:r>
            <a:r>
              <a:rPr lang="en-US" sz="1200" b="1" kern="1200" dirty="0">
                <a:solidFill>
                  <a:schemeClr val="tx1"/>
                </a:solidFill>
                <a:effectLst/>
                <a:latin typeface="+mn-lt"/>
                <a:ea typeface="ＭＳ Ｐゴシック" charset="0"/>
                <a:cs typeface="ＭＳ Ｐゴシック" charset="0"/>
              </a:rPr>
              <a:t>As more and more agencies are realizing the use of the traditional criminal justice is not appropriate or effective in addressing behavioral health issues, we are seeing the development of pre-arrest diversion programs. </a:t>
            </a:r>
            <a:endParaRPr lang="en-US" sz="1200" b="1" dirty="0"/>
          </a:p>
          <a:p>
            <a:pPr marL="171450" lvl="0" indent="-171450" algn="l" rtl="0">
              <a:lnSpc>
                <a:spcPct val="90000"/>
              </a:lnSpc>
              <a:spcBef>
                <a:spcPts val="750"/>
              </a:spcBef>
              <a:spcAft>
                <a:spcPts val="0"/>
              </a:spcAft>
              <a:buClr>
                <a:schemeClr val="dk1"/>
              </a:buClr>
              <a:buSzPts val="1800"/>
              <a:buChar char="•"/>
            </a:pPr>
            <a:endParaRPr lang="en-US" b="1" dirty="0"/>
          </a:p>
          <a:p>
            <a:pPr marL="171450" lvl="0" indent="-171450" algn="l" rtl="0">
              <a:lnSpc>
                <a:spcPct val="90000"/>
              </a:lnSpc>
              <a:spcBef>
                <a:spcPts val="0"/>
              </a:spcBef>
              <a:spcAft>
                <a:spcPts val="0"/>
              </a:spcAft>
              <a:buClr>
                <a:schemeClr val="dk1"/>
              </a:buClr>
              <a:buSzPct val="100000"/>
              <a:buChar char="•"/>
            </a:pPr>
            <a:r>
              <a:rPr lang="en-US" sz="1200" b="1" dirty="0"/>
              <a:t>Diverted individuals receive a ‘warm hand off” into wrap around services such as drug treatment, emergency housing, mental health treatment, peer support, and vocational training.</a:t>
            </a:r>
          </a:p>
          <a:p>
            <a:pPr marL="171450" lvl="0" indent="-171450" algn="l" rtl="0">
              <a:lnSpc>
                <a:spcPct val="90000"/>
              </a:lnSpc>
              <a:spcBef>
                <a:spcPts val="0"/>
              </a:spcBef>
              <a:spcAft>
                <a:spcPts val="0"/>
              </a:spcAft>
              <a:buClr>
                <a:schemeClr val="dk1"/>
              </a:buClr>
              <a:buSzPct val="100000"/>
              <a:buChar char="•"/>
            </a:pPr>
            <a:endParaRPr lang="en-US" sz="1200" b="1" dirty="0"/>
          </a:p>
          <a:p>
            <a:pPr marL="171450" lvl="0" indent="-171450" algn="l" rtl="0">
              <a:lnSpc>
                <a:spcPct val="90000"/>
              </a:lnSpc>
              <a:spcBef>
                <a:spcPts val="750"/>
              </a:spcBef>
              <a:spcAft>
                <a:spcPts val="0"/>
              </a:spcAft>
              <a:buClr>
                <a:schemeClr val="dk1"/>
              </a:buClr>
              <a:buSzPct val="100000"/>
              <a:buChar char="•"/>
            </a:pPr>
            <a:r>
              <a:rPr lang="en-US" sz="1200" b="1" dirty="0"/>
              <a:t>Benefits include redirecting officers back to the street to handle more pressing law enforcement priorities, reducing cost savings to social service and medical systems, and reducing drug related injuries to include overdose deaths, spread of communicable diseases such as HIV &amp; Hep C, abscesses, etc. </a:t>
            </a:r>
          </a:p>
          <a:p>
            <a:endParaRPr lang="en-US" sz="1200" b="1" kern="1200" dirty="0">
              <a:solidFill>
                <a:schemeClr val="tx1"/>
              </a:solidFill>
              <a:effectLst/>
              <a:latin typeface="+mn-l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ＭＳ Ｐゴシック" charset="0"/>
                <a:cs typeface="ＭＳ Ｐゴシック" charset="0"/>
              </a:rPr>
              <a:t>What’s great about LEAD is the collaboration of existing stakeholders willing to come to the table to do something different. This program brings together treatment providers, law enforcement, the district attorney’s office, the LME/MCO, and harm reduction/peer support partners. LEAD does not require building an entirely new program; </a:t>
            </a:r>
            <a:r>
              <a:rPr lang="en-US" b="1" dirty="0"/>
              <a:t>it is about bringing existing stakeholders together who have a common goal of reducing crime and connecting people with substance use disorders to treatment and supportive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Operating within a harm reduction framework, LEAD recognizes no one size fits all; everyone is on their own journey; we need to meet people where they are. There are no compliance guidelines or sanctions for participants.  We believe in attempting re-engagement in services, not punishment. The LEAD program also recognizes that not everyone is treatment ready at the time of interaction with law enforcement. This is a new conversation between officers and people with a substance use disorder. But for those that are ready, the program is structured in a way that provides the referring officer a process in which to conduct a warm hand-off to a case manager. </a:t>
            </a:r>
          </a:p>
          <a:p>
            <a:pPr marL="171450" lvl="0" indent="-171450" algn="l" rtl="0">
              <a:lnSpc>
                <a:spcPct val="90000"/>
              </a:lnSpc>
              <a:spcBef>
                <a:spcPts val="750"/>
              </a:spcBef>
              <a:spcAft>
                <a:spcPts val="0"/>
              </a:spcAft>
              <a:buClr>
                <a:schemeClr val="dk1"/>
              </a:buClr>
              <a:buSzPct val="100000"/>
              <a:buChar char="•"/>
            </a:pPr>
            <a:endParaRPr lang="en-US" b="1" dirty="0"/>
          </a:p>
          <a:p>
            <a:pPr marL="171450" lvl="0" indent="-171450" algn="l" rtl="0">
              <a:lnSpc>
                <a:spcPct val="90000"/>
              </a:lnSpc>
              <a:spcBef>
                <a:spcPts val="750"/>
              </a:spcBef>
              <a:spcAft>
                <a:spcPts val="0"/>
              </a:spcAft>
              <a:buClr>
                <a:schemeClr val="dk1"/>
              </a:buClr>
              <a:buSzPts val="1800"/>
              <a:buChar char="•"/>
            </a:pPr>
            <a:endParaRPr lang="en-US" b="1" dirty="0"/>
          </a:p>
          <a:p>
            <a:pPr marL="0" lvl="0" indent="0" algn="l" rtl="0">
              <a:spcBef>
                <a:spcPts val="360"/>
              </a:spcBef>
              <a:spcAft>
                <a:spcPts val="0"/>
              </a:spcAft>
              <a:buNone/>
            </a:pPr>
            <a:endParaRPr dirty="0"/>
          </a:p>
        </p:txBody>
      </p:sp>
      <p:sp>
        <p:nvSpPr>
          <p:cNvPr id="171" name="Google Shape;17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4862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dirty="0"/>
              <a:t>A key goal of this pre-arrest diversion program is to reduce criminal justice involvement. This is another time within the program in which you see the impact of bringing stakeholders together. Within each program there is a case staffing which occurs 1 to 2 times per month, based on the size of the program, in which the progress or challenges for each participant is reviewed. When participant barriers are identified, a plan of action is created to help support the individual. </a:t>
            </a:r>
          </a:p>
          <a:p>
            <a:pPr marL="0" lvl="0" indent="0" algn="l" rtl="0">
              <a:spcBef>
                <a:spcPts val="360"/>
              </a:spcBef>
              <a:spcAft>
                <a:spcPts val="0"/>
              </a:spcAft>
              <a:buNone/>
            </a:pPr>
            <a:endParaRPr lang="en-US" dirty="0">
              <a:highlight>
                <a:srgbClr val="FFFF00"/>
              </a:highlight>
            </a:endParaRPr>
          </a:p>
        </p:txBody>
      </p:sp>
      <p:sp>
        <p:nvSpPr>
          <p:cNvPr id="294" name="Google Shape;29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9586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program that has shown success and can be carried out with or without law enforcement. </a:t>
            </a:r>
          </a:p>
          <a:p>
            <a:r>
              <a:rPr lang="en-US" b="1" dirty="0"/>
              <a:t>As of this update, Idaho does not have this program in place</a:t>
            </a:r>
          </a:p>
          <a:p>
            <a:r>
              <a:rPr lang="en-US" b="1" dirty="0"/>
              <a:t>Study show 6% of OD deaths happen within 24 hours of an overdose response. </a:t>
            </a:r>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34</a:t>
            </a:fld>
            <a:endParaRPr lang="en-US" altLang="en-US" dirty="0"/>
          </a:p>
        </p:txBody>
      </p:sp>
    </p:spTree>
    <p:extLst>
      <p:ext uri="{BB962C8B-B14F-4D97-AF65-F5344CB8AC3E}">
        <p14:creationId xmlns:p14="http://schemas.microsoft.com/office/powerpoint/2010/main" val="67149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Idaho Falls is providing technical assistance to organizations across the state who are interested in starting a program. </a:t>
            </a:r>
          </a:p>
        </p:txBody>
      </p:sp>
      <p:sp>
        <p:nvSpPr>
          <p:cNvPr id="4" name="Slide Number Placeholder 3"/>
          <p:cNvSpPr>
            <a:spLocks noGrp="1"/>
          </p:cNvSpPr>
          <p:nvPr>
            <p:ph type="sldNum" sz="quarter" idx="10"/>
          </p:nvPr>
        </p:nvSpPr>
        <p:spPr/>
        <p:txBody>
          <a:bodyPr/>
          <a:lstStyle/>
          <a:p>
            <a:fld id="{DBCC7D24-0DC9-4E9C-89C0-35D79A09D337}"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608688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Some local partners: </a:t>
            </a:r>
          </a:p>
          <a:p>
            <a:r>
              <a:rPr lang="en-US" b="1" dirty="0"/>
              <a:t>- Idaho Department of Health and Welfare (Division of Public Health and Division of Behavioral Health), local health departments, North Idaho Aids Coalition, Idaho Harm Reduction Project</a:t>
            </a:r>
          </a:p>
          <a:p>
            <a:endParaRPr lang="en-US" dirty="0"/>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36</a:t>
            </a:fld>
            <a:endParaRPr lang="en-US" altLang="en-US" dirty="0"/>
          </a:p>
        </p:txBody>
      </p:sp>
    </p:spTree>
    <p:extLst>
      <p:ext uri="{BB962C8B-B14F-4D97-AF65-F5344CB8AC3E}">
        <p14:creationId xmlns:p14="http://schemas.microsoft.com/office/powerpoint/2010/main" val="401495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Journey Where I tell how I got to this point. I can be more detailed or send you a summary of what I will say. Builds on coming from traditional law enforcement perspective. </a:t>
            </a:r>
          </a:p>
          <a:p>
            <a:r>
              <a:rPr lang="en-US" baseline="0" dirty="0"/>
              <a:t>Me</a:t>
            </a:r>
          </a:p>
          <a:p>
            <a:r>
              <a:rPr lang="en-US" baseline="0" dirty="0"/>
              <a:t>Army-cop-SBI-Statewide drug unit-</a:t>
            </a:r>
            <a:r>
              <a:rPr lang="en-US" baseline="0" dirty="0" err="1"/>
              <a:t>Ods</a:t>
            </a:r>
            <a:r>
              <a:rPr lang="en-US" baseline="0" dirty="0"/>
              <a:t>- </a:t>
            </a:r>
          </a:p>
          <a:p>
            <a:r>
              <a:rPr lang="en-US" baseline="0" dirty="0"/>
              <a:t>Traditional law   </a:t>
            </a:r>
            <a:r>
              <a:rPr lang="en-US" b="1" baseline="0" dirty="0"/>
              <a:t>THE THREE THINGS !!!!!!</a:t>
            </a:r>
            <a:r>
              <a:rPr lang="en-US" b="0" baseline="0" dirty="0"/>
              <a:t>  Training – Tools- Directions </a:t>
            </a:r>
            <a:endParaRPr lang="en-US" b="1" baseline="0" dirty="0"/>
          </a:p>
          <a:p>
            <a:r>
              <a:rPr lang="en-US" baseline="0" dirty="0"/>
              <a:t>Regulatory</a:t>
            </a:r>
          </a:p>
          <a:p>
            <a:r>
              <a:rPr lang="en-US" baseline="0" dirty="0"/>
              <a:t>Legislative </a:t>
            </a:r>
          </a:p>
          <a:p>
            <a:r>
              <a:rPr lang="en-US" baseline="0" dirty="0"/>
              <a:t>Harm Reduction</a:t>
            </a:r>
          </a:p>
          <a:p>
            <a:endParaRPr lang="en-US" dirty="0"/>
          </a:p>
        </p:txBody>
      </p:sp>
      <p:sp>
        <p:nvSpPr>
          <p:cNvPr id="4" name="Slide Number Placeholder 3"/>
          <p:cNvSpPr>
            <a:spLocks noGrp="1"/>
          </p:cNvSpPr>
          <p:nvPr>
            <p:ph type="sldNum" sz="quarter" idx="10"/>
          </p:nvPr>
        </p:nvSpPr>
        <p:spPr/>
        <p:txBody>
          <a:bodyPr/>
          <a:lstStyle/>
          <a:p>
            <a:fld id="{EFABB8B8-DCB7-451A-8349-A60A3A69D8FD}" type="slidenum">
              <a:rPr lang="en-US" altLang="en-US" smtClean="0"/>
              <a:pPr/>
              <a:t>6</a:t>
            </a:fld>
            <a:endParaRPr lang="en-US" altLang="en-US" dirty="0"/>
          </a:p>
        </p:txBody>
      </p:sp>
    </p:spTree>
    <p:extLst>
      <p:ext uri="{BB962C8B-B14F-4D97-AF65-F5344CB8AC3E}">
        <p14:creationId xmlns:p14="http://schemas.microsoft.com/office/powerpoint/2010/main" val="2317915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doesn’t have a map like this. Leaving NC data since this is a strong argument</a:t>
            </a:r>
          </a:p>
          <a:p>
            <a:endParaRPr lang="en-US" dirty="0"/>
          </a:p>
          <a:p>
            <a:r>
              <a:rPr lang="en-US" dirty="0"/>
              <a:t>Here are nearly 50 years of data for two specific types of injuries. For most of the past century, motor vehicle deaths were the leading cause of injury death in NC and US. In North Carolina, poisonings from all intents overtook motor vehicle crashes in 2010 to become the leading cause of injury death.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decrease in motor vehicle incidents can be attributed to the implementation of seat belt laws, and several changes to safety measures in the construction of automobiles and roadways.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rise in poisoning deaths can be linked to a shift in focus to treating pain as the 5</a:t>
            </a:r>
            <a:r>
              <a:rPr lang="en-US" baseline="30000" dirty="0"/>
              <a:t>th</a:t>
            </a:r>
            <a:r>
              <a:rPr lang="en-US" dirty="0"/>
              <a:t> vital sign, new formulations of opioids such as oxycodone, and increased marketing of pain medications to the public. </a:t>
            </a:r>
          </a:p>
          <a:p>
            <a:endParaRPr lang="en-US" dirty="0"/>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Motor vehicle deaths continue to decline, but drug poisoning deaths continue to rise.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These two lines tell a powerful story of public health’s ability, and that of society at large, to address a significant health issue over time. </a:t>
            </a:r>
            <a:r>
              <a:rPr lang="en-US" sz="1800" kern="1200" dirty="0">
                <a:effectLst/>
                <a:latin typeface="Calibri" panose="020F0502020204030204" pitchFamily="34" charset="0"/>
                <a:ea typeface="Calibri" panose="020F0502020204030204" pitchFamily="34" charset="0"/>
                <a:cs typeface="Calibri" panose="020F0502020204030204" pitchFamily="34" charset="0"/>
              </a:rPr>
              <a:t>With a combined approach, similar to that used to reduce motor vehicle incidents, poisoning deaths can be prevented as well.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198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79980">
              <a:defRPr/>
            </a:pPr>
            <a:r>
              <a:rPr lang="en-US" altLang="en-US" b="1" dirty="0"/>
              <a:t>Added ID data on the next slide –  </a:t>
            </a:r>
          </a:p>
          <a:p>
            <a:pPr defTabSz="879980">
              <a:defRPr/>
            </a:pPr>
            <a:endParaRPr lang="en-US" altLang="en-US" b="1" dirty="0"/>
          </a:p>
          <a:p>
            <a:pPr defTabSz="879980">
              <a:defRPr/>
            </a:pPr>
            <a:r>
              <a:rPr lang="en-US" altLang="en-US" b="1" dirty="0"/>
              <a:t>In North Carolina, as in the United States as whole, deaths due to medication/drug overdoses have been steadily increasing since 1999, and the vast majority (92%) of these are </a:t>
            </a:r>
            <a:r>
              <a:rPr lang="en-US" altLang="en-US" b="1" i="0" dirty="0"/>
              <a:t>unintentional.</a:t>
            </a:r>
          </a:p>
          <a:p>
            <a:pPr defTabSz="879980">
              <a:defRPr/>
            </a:pPr>
            <a:endParaRPr lang="en-US" b="1" dirty="0"/>
          </a:p>
          <a:p>
            <a:pPr defTabSz="879980">
              <a:defRPr/>
            </a:pPr>
            <a:r>
              <a:rPr lang="en-US" b="1" dirty="0"/>
              <a:t>The number of medication/drug deaths has increased 120%, over the last 10 years (2010-2019). </a:t>
            </a:r>
            <a:br>
              <a:rPr lang="en-US" b="1" dirty="0"/>
            </a:br>
            <a:endParaRPr lang="en-US" b="1" dirty="0"/>
          </a:p>
          <a:p>
            <a:pPr defTabSz="879980">
              <a:defRPr/>
            </a:pPr>
            <a:r>
              <a:rPr lang="en-US" b="1" dirty="0"/>
              <a:t>While the number of self-inflicted deaths have remained relatively stable, less than 200 a year, unintentional drug overdoses have continued to rise, though there was a decrease in deaths from 2017 to 2018. Opioids, specifically, have contributed to the majority of these deaths.</a:t>
            </a:r>
          </a:p>
          <a:p>
            <a:pPr defTabSz="879980">
              <a:defRPr/>
            </a:pPr>
            <a:endParaRPr lang="en-US" b="1" dirty="0"/>
          </a:p>
          <a:p>
            <a:r>
              <a:rPr lang="en-US" b="1" dirty="0"/>
              <a:t>Technical Notes: </a:t>
            </a:r>
          </a:p>
          <a:p>
            <a:pPr defTabSz="879980">
              <a:defRPr/>
            </a:pPr>
            <a:r>
              <a:rPr lang="en-US" b="1" dirty="0"/>
              <a:t>The data provided here are part of the Vital Registry System of the State Center for Health Statistics and have been used to historically track and monitor the drug overdose burden in NC using ICD10 codes. The definitive data on deaths come from the NC Office of the Chief Medical Examiner (OCME). For the most recent data and data on specific drugs, please contact at OCME at </a:t>
            </a:r>
            <a:r>
              <a:rPr lang="en-US" b="1" u="sng" dirty="0">
                <a:hlinkClick r:id="rId3"/>
              </a:rPr>
              <a:t>http://www.ocme.dhhs.nc.gov/annreport/index.shtml</a:t>
            </a:r>
            <a:endParaRPr lang="en-US" b="1" dirty="0"/>
          </a:p>
          <a:p>
            <a:pPr defTabSz="879980">
              <a:defRPr/>
            </a:pPr>
            <a:endParaRPr lang="en-US" b="1"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CC7D24-0DC9-4E9C-89C0-35D79A09D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538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Causes people to not seek help from health care or law enforcement</a:t>
            </a:r>
          </a:p>
          <a:p>
            <a:r>
              <a:rPr lang="en-US" b="1" dirty="0"/>
              <a:t>Stigma exist in all communities. </a:t>
            </a:r>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10</a:t>
            </a:fld>
            <a:endParaRPr lang="en-US" altLang="en-US" dirty="0"/>
          </a:p>
        </p:txBody>
      </p:sp>
    </p:spTree>
    <p:extLst>
      <p:ext uri="{BB962C8B-B14F-4D97-AF65-F5344CB8AC3E}">
        <p14:creationId xmlns:p14="http://schemas.microsoft.com/office/powerpoint/2010/main" val="194925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Always take proper precautions.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Extremely difficult to Overdose from touching Fent or being in the presence of Fent. </a:t>
            </a:r>
          </a:p>
          <a:p>
            <a:endParaRPr lang="en-US" dirty="0"/>
          </a:p>
        </p:txBody>
      </p:sp>
      <p:sp>
        <p:nvSpPr>
          <p:cNvPr id="4" name="Slide Number Placeholder 3"/>
          <p:cNvSpPr>
            <a:spLocks noGrp="1"/>
          </p:cNvSpPr>
          <p:nvPr>
            <p:ph type="sldNum" sz="quarter" idx="5"/>
          </p:nvPr>
        </p:nvSpPr>
        <p:spPr/>
        <p:txBody>
          <a:bodyPr/>
          <a:lstStyle/>
          <a:p>
            <a:fld id="{B87B2C14-3CCB-F547-A24E-7B26F076B94C}" type="slidenum">
              <a:rPr lang="en-US" smtClean="0"/>
              <a:t>11</a:t>
            </a:fld>
            <a:endParaRPr lang="en-US"/>
          </a:p>
        </p:txBody>
      </p:sp>
    </p:spTree>
    <p:extLst>
      <p:ext uri="{BB962C8B-B14F-4D97-AF65-F5344CB8AC3E}">
        <p14:creationId xmlns:p14="http://schemas.microsoft.com/office/powerpoint/2010/main" val="289906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If I say get clean I’ve called you “dirty”. </a:t>
            </a:r>
          </a:p>
          <a:p>
            <a:r>
              <a:rPr lang="en-US" b="1" dirty="0"/>
              <a:t>Not dirty use active user</a:t>
            </a:r>
          </a:p>
          <a:p>
            <a:r>
              <a:rPr lang="en-US" b="1" dirty="0"/>
              <a:t>Same with us. We do not like being called things like PIG, “bad cop no doughnut “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0717D43-3F99-48E0-B7A8-D51E9446B3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4991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stigmas can cause our interactions to be more difficult and dangerous. </a:t>
            </a:r>
          </a:p>
        </p:txBody>
      </p:sp>
      <p:sp>
        <p:nvSpPr>
          <p:cNvPr id="4" name="Slide Number Placeholder 3"/>
          <p:cNvSpPr>
            <a:spLocks noGrp="1"/>
          </p:cNvSpPr>
          <p:nvPr>
            <p:ph type="sldNum" sz="quarter" idx="5"/>
          </p:nvPr>
        </p:nvSpPr>
        <p:spPr/>
        <p:txBody>
          <a:bodyPr/>
          <a:lstStyle/>
          <a:p>
            <a:fld id="{EFABB8B8-DCB7-451A-8349-A60A3A69D8FD}" type="slidenum">
              <a:rPr lang="en-US" altLang="en-US" smtClean="0"/>
              <a:pPr/>
              <a:t>13</a:t>
            </a:fld>
            <a:endParaRPr lang="en-US" altLang="en-US" dirty="0"/>
          </a:p>
        </p:txBody>
      </p:sp>
    </p:spTree>
    <p:extLst>
      <p:ext uri="{BB962C8B-B14F-4D97-AF65-F5344CB8AC3E}">
        <p14:creationId xmlns:p14="http://schemas.microsoft.com/office/powerpoint/2010/main" val="2883398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Master" Target="../slideMasters/slideMaster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DEA6CC5-F217-4E98-9358-F471332E900F}" type="datetimeFigureOut">
              <a:rPr lang="en-US" altLang="en-US" smtClean="0"/>
              <a:pPr/>
              <a:t>9/7/2023</a:t>
            </a:fld>
            <a:endParaRPr lang="en-US" alt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7C195F2-19D2-4D3C-8276-1AC1EC9EF6F0}" type="slidenum">
              <a:rPr lang="en-US" altLang="en-US" smtClean="0"/>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1C17AF-1AC4-453B-8285-F062056EA54D}" type="datetimeFigureOut">
              <a:rPr lang="en-US" altLang="en-US" smtClean="0"/>
              <a:pPr/>
              <a:t>9/7/2023</a:t>
            </a:fld>
            <a:endParaRPr lang="en-US" alt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8184EF-54AC-40E3-B086-B1A2D5FCCBF4}" type="slidenum">
              <a:rPr lang="en-US" altLang="en-US" smtClean="0"/>
              <a:pPr/>
              <a:t>‹#›</a:t>
            </a:fld>
            <a:endParaRPr lang="en-US" alt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2 Col-Chart-Table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Content Placeholder 8"/>
          <p:cNvSpPr>
            <a:spLocks noGrp="1"/>
          </p:cNvSpPr>
          <p:nvPr>
            <p:ph sz="quarter" idx="18" hasCustomPrompt="1"/>
          </p:nvPr>
        </p:nvSpPr>
        <p:spPr>
          <a:xfrm>
            <a:off x="628650" y="774954"/>
            <a:ext cx="3840480" cy="4004215"/>
          </a:xfrm>
        </p:spPr>
        <p:txBody>
          <a:bodyPr>
            <a:noAutofit/>
          </a:bodyPr>
          <a:lstStyle>
            <a:lvl1pPr marL="0" indent="0">
              <a:lnSpc>
                <a:spcPct val="100000"/>
              </a:lnSpc>
              <a:spcBef>
                <a:spcPts val="0"/>
              </a:spcBef>
              <a:spcAft>
                <a:spcPts val="450"/>
              </a:spcAft>
              <a:buFont typeface="Arial" panose="020B0604020202020204" pitchFamily="34" charset="0"/>
              <a:buNone/>
              <a:defRPr sz="1500" baseline="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
        <p:nvSpPr>
          <p:cNvPr id="13" name="Content Placeholder 12"/>
          <p:cNvSpPr>
            <a:spLocks noGrp="1"/>
          </p:cNvSpPr>
          <p:nvPr>
            <p:ph sz="quarter" idx="19" hasCustomPrompt="1"/>
          </p:nvPr>
        </p:nvSpPr>
        <p:spPr>
          <a:xfrm>
            <a:off x="4690872" y="774954"/>
            <a:ext cx="3840480" cy="4004215"/>
          </a:xfrm>
        </p:spPr>
        <p:txBody>
          <a:bodyPr>
            <a:noAutofit/>
          </a:bodyPr>
          <a:lstStyle>
            <a:lvl1pPr marL="0" indent="0">
              <a:lnSpc>
                <a:spcPct val="100000"/>
              </a:lnSpc>
              <a:spcBef>
                <a:spcPts val="0"/>
              </a:spcBef>
              <a:spcAft>
                <a:spcPts val="450"/>
              </a:spcAft>
              <a:buNone/>
              <a:defRPr sz="150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photographer</a:t>
            </a:r>
            <a:br>
              <a:rPr lang="en-US" dirty="0"/>
            </a:br>
            <a:r>
              <a:rPr lang="en-US" dirty="0"/>
              <a:t>NO clip art</a:t>
            </a:r>
          </a:p>
          <a:p>
            <a:pPr lvl="0"/>
            <a:endParaRPr lang="en-US" dirty="0"/>
          </a:p>
        </p:txBody>
      </p:sp>
    </p:spTree>
    <p:extLst>
      <p:ext uri="{BB962C8B-B14F-4D97-AF65-F5344CB8AC3E}">
        <p14:creationId xmlns:p14="http://schemas.microsoft.com/office/powerpoint/2010/main" val="139611037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Subhead, Text &amp; Photo-Chart-Table">
    <p:spTree>
      <p:nvGrpSpPr>
        <p:cNvPr id="1" name=""/>
        <p:cNvGrpSpPr/>
        <p:nvPr/>
      </p:nvGrpSpPr>
      <p:grpSpPr>
        <a:xfrm>
          <a:off x="0" y="0"/>
          <a:ext cx="0" cy="0"/>
          <a:chOff x="0" y="0"/>
          <a:chExt cx="0" cy="0"/>
        </a:xfrm>
      </p:grpSpPr>
      <p:sp>
        <p:nvSpPr>
          <p:cNvPr id="13" name="Content Placeholder 12"/>
          <p:cNvSpPr>
            <a:spLocks noGrp="1"/>
          </p:cNvSpPr>
          <p:nvPr>
            <p:ph sz="quarter" idx="19" hasCustomPrompt="1"/>
          </p:nvPr>
        </p:nvSpPr>
        <p:spPr>
          <a:xfrm>
            <a:off x="4572000" y="1"/>
            <a:ext cx="4563872" cy="5143499"/>
          </a:xfrm>
        </p:spPr>
        <p:txBody>
          <a:bodyPr>
            <a:noAutofit/>
          </a:bodyPr>
          <a:lstStyle>
            <a:lvl1pPr marL="0" indent="0">
              <a:lnSpc>
                <a:spcPct val="100000"/>
              </a:lnSpc>
              <a:spcBef>
                <a:spcPts val="0"/>
              </a:spcBef>
              <a:spcAft>
                <a:spcPts val="450"/>
              </a:spcAft>
              <a:buNone/>
              <a:defRPr sz="1500">
                <a:latin typeface="Franklin Gothic Medium Cond" panose="020B0606030402020204" pitchFamily="34" charset="0"/>
              </a:defRPr>
            </a:lvl1pPr>
          </a:lstStyle>
          <a:p>
            <a:pPr lvl="0"/>
            <a:r>
              <a:rPr lang="en-US" dirty="0"/>
              <a:t>Photo, chart, table (no clip art)</a:t>
            </a:r>
          </a:p>
          <a:p>
            <a:pPr lvl="0"/>
            <a:endParaRPr lang="en-US" dirty="0"/>
          </a:p>
        </p:txBody>
      </p:sp>
      <p:sp>
        <p:nvSpPr>
          <p:cNvPr id="9" name="Content Placeholder 8"/>
          <p:cNvSpPr>
            <a:spLocks noGrp="1"/>
          </p:cNvSpPr>
          <p:nvPr>
            <p:ph sz="quarter" idx="18" hasCustomPrompt="1"/>
          </p:nvPr>
        </p:nvSpPr>
        <p:spPr>
          <a:xfrm>
            <a:off x="457200" y="1010653"/>
            <a:ext cx="4114800" cy="4132847"/>
          </a:xfrm>
        </p:spPr>
        <p:txBody>
          <a:bodyPr>
            <a:noAutofit/>
          </a:bodyPr>
          <a:lstStyle>
            <a:lvl1pPr marL="0" indent="0">
              <a:lnSpc>
                <a:spcPct val="100000"/>
              </a:lnSpc>
              <a:spcBef>
                <a:spcPts val="0"/>
              </a:spcBef>
              <a:spcAft>
                <a:spcPts val="450"/>
              </a:spcAft>
              <a:buFont typeface="Arial" panose="020B0604020202020204" pitchFamily="34" charset="0"/>
              <a:buNone/>
              <a:defRPr sz="1500" baseline="0">
                <a:latin typeface="Franklin Gothic Medium Cond" panose="020B0606030402020204" pitchFamily="34" charset="0"/>
              </a:defRPr>
            </a:lvl1pPr>
          </a:lstStyle>
          <a:p>
            <a:pPr lvl="0"/>
            <a:r>
              <a:rPr lang="en-US" dirty="0"/>
              <a:t>Start typing here</a:t>
            </a:r>
          </a:p>
        </p:txBody>
      </p:sp>
      <p:sp>
        <p:nvSpPr>
          <p:cNvPr id="3" name="Text Placeholder 2"/>
          <p:cNvSpPr>
            <a:spLocks noGrp="1"/>
          </p:cNvSpPr>
          <p:nvPr>
            <p:ph type="body" sz="quarter" idx="20" hasCustomPrompt="1"/>
          </p:nvPr>
        </p:nvSpPr>
        <p:spPr>
          <a:xfrm>
            <a:off x="457200" y="496491"/>
            <a:ext cx="4114800" cy="514350"/>
          </a:xfrm>
        </p:spPr>
        <p:txBody>
          <a:bodyPr>
            <a:noAutofit/>
          </a:bodyPr>
          <a:lstStyle>
            <a:lvl1pPr marL="0" indent="0">
              <a:buNone/>
              <a:defRPr sz="1500" i="1">
                <a:solidFill>
                  <a:schemeClr val="accent3"/>
                </a:solidFill>
                <a:latin typeface="+mj-lt"/>
              </a:defRPr>
            </a:lvl1pPr>
          </a:lstStyle>
          <a:p>
            <a:pPr lvl="0"/>
            <a:r>
              <a:rPr lang="en-US" dirty="0"/>
              <a:t>Key point or subhead; 1-2 lines</a:t>
            </a:r>
          </a:p>
        </p:txBody>
      </p:sp>
      <p:sp>
        <p:nvSpPr>
          <p:cNvPr id="5" name="Text Placeholder 4"/>
          <p:cNvSpPr>
            <a:spLocks noGrp="1"/>
          </p:cNvSpPr>
          <p:nvPr>
            <p:ph type="body" sz="quarter" idx="21" hasCustomPrompt="1"/>
          </p:nvPr>
        </p:nvSpPr>
        <p:spPr>
          <a:xfrm>
            <a:off x="457200" y="0"/>
            <a:ext cx="4114800" cy="496491"/>
          </a:xfrm>
        </p:spPr>
        <p:txBody>
          <a:bodyPr anchor="b">
            <a:noAutofit/>
          </a:bodyPr>
          <a:lstStyle>
            <a:lvl1pPr marL="0" indent="0">
              <a:buNone/>
              <a:defRPr sz="2400" baseline="0">
                <a:solidFill>
                  <a:schemeClr val="tx2"/>
                </a:solidFill>
                <a:latin typeface="Franklin Gothic Demi Cond" panose="020B0706030402020204" pitchFamily="34" charset="0"/>
              </a:defRPr>
            </a:lvl1pPr>
          </a:lstStyle>
          <a:p>
            <a:pPr lvl="0"/>
            <a:r>
              <a:rPr lang="en-US" dirty="0"/>
              <a:t>Slide title; 1 line</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21520963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Presenter Change Divider">
    <p:spTree>
      <p:nvGrpSpPr>
        <p:cNvPr id="1" name=""/>
        <p:cNvGrpSpPr/>
        <p:nvPr/>
      </p:nvGrpSpPr>
      <p:grpSpPr>
        <a:xfrm>
          <a:off x="0" y="0"/>
          <a:ext cx="0" cy="0"/>
          <a:chOff x="0" y="0"/>
          <a:chExt cx="0" cy="0"/>
        </a:xfrm>
      </p:grpSpPr>
      <p:sp>
        <p:nvSpPr>
          <p:cNvPr id="11" name="Rectangle 10"/>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94782"/>
            <a:ext cx="2057400" cy="103584"/>
          </a:xfrm>
        </p:spPr>
        <p:txBody>
          <a:bodyPr/>
          <a:lstStyle>
            <a:lvl1pPr algn="r">
              <a:defRPr sz="750">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7" name="Rectangle 6"/>
          <p:cNvSpPr/>
          <p:nvPr userDrawn="1"/>
        </p:nvSpPr>
        <p:spPr>
          <a:xfrm>
            <a:off x="0" y="1864817"/>
            <a:ext cx="9144000" cy="67121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10" name="Title 1"/>
          <p:cNvSpPr>
            <a:spLocks noGrp="1"/>
          </p:cNvSpPr>
          <p:nvPr>
            <p:ph type="ctrTitle" hasCustomPrompt="1"/>
          </p:nvPr>
        </p:nvSpPr>
        <p:spPr>
          <a:xfrm>
            <a:off x="142875" y="1864817"/>
            <a:ext cx="8858250" cy="671214"/>
          </a:xfrm>
        </p:spPr>
        <p:txBody>
          <a:bodyPr anchor="ctr">
            <a:normAutofit/>
          </a:bodyPr>
          <a:lstStyle>
            <a:lvl1pPr algn="l">
              <a:defRPr sz="240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Presenter change divider: One line max</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Tree>
    <p:extLst>
      <p:ext uri="{BB962C8B-B14F-4D97-AF65-F5344CB8AC3E}">
        <p14:creationId xmlns:p14="http://schemas.microsoft.com/office/powerpoint/2010/main" val="27739531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0" y="1826544"/>
            <a:ext cx="9144000" cy="616744"/>
          </a:xfrm>
        </p:spPr>
        <p:txBody>
          <a:bodyPr anchor="b">
            <a:noAutofit/>
          </a:bodyPr>
          <a:lstStyle>
            <a:lvl1pPr marL="0" indent="0" algn="ctr">
              <a:buNone/>
              <a:defRPr sz="27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Questions</a:t>
            </a:r>
          </a:p>
        </p:txBody>
      </p:sp>
      <p:sp>
        <p:nvSpPr>
          <p:cNvPr id="8" name="Rectangle 7"/>
          <p:cNvSpPr/>
          <p:nvPr userDrawn="1"/>
        </p:nvSpPr>
        <p:spPr>
          <a:xfrm>
            <a:off x="0" y="-11608"/>
            <a:ext cx="9144000" cy="20574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Tree>
    <p:extLst>
      <p:ext uri="{BB962C8B-B14F-4D97-AF65-F5344CB8AC3E}">
        <p14:creationId xmlns:p14="http://schemas.microsoft.com/office/powerpoint/2010/main" val="2171414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nk Page &amp; Bar">
    <p:spTree>
      <p:nvGrpSpPr>
        <p:cNvPr id="1" name=""/>
        <p:cNvGrpSpPr/>
        <p:nvPr/>
      </p:nvGrpSpPr>
      <p:grpSpPr>
        <a:xfrm>
          <a:off x="0" y="0"/>
          <a:ext cx="0" cy="0"/>
          <a:chOff x="0" y="0"/>
          <a:chExt cx="0" cy="0"/>
        </a:xfrm>
      </p:grpSpPr>
      <p:sp>
        <p:nvSpPr>
          <p:cNvPr id="11" name="Rectangle 10"/>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94782"/>
            <a:ext cx="2057400" cy="103584"/>
          </a:xfrm>
        </p:spPr>
        <p:txBody>
          <a:bodyPr/>
          <a:lstStyle>
            <a:lvl1pPr algn="r">
              <a:defRPr sz="750">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Tree>
    <p:extLst>
      <p:ext uri="{BB962C8B-B14F-4D97-AF65-F5344CB8AC3E}">
        <p14:creationId xmlns:p14="http://schemas.microsoft.com/office/powerpoint/2010/main" val="130718953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Page &amp; Bar - No NC">
    <p:spTree>
      <p:nvGrpSpPr>
        <p:cNvPr id="1" name=""/>
        <p:cNvGrpSpPr/>
        <p:nvPr/>
      </p:nvGrpSpPr>
      <p:grpSpPr>
        <a:xfrm>
          <a:off x="0" y="0"/>
          <a:ext cx="0" cy="0"/>
          <a:chOff x="0" y="0"/>
          <a:chExt cx="0" cy="0"/>
        </a:xfrm>
      </p:grpSpPr>
      <p:sp>
        <p:nvSpPr>
          <p:cNvPr id="11" name="Rectangle 10"/>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94782"/>
            <a:ext cx="2057400" cy="103584"/>
          </a:xfrm>
        </p:spPr>
        <p:txBody>
          <a:bodyPr/>
          <a:lstStyle>
            <a:lvl1pPr algn="r">
              <a:defRPr sz="750">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8424627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Page &amp; Page N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00184" y="4994782"/>
            <a:ext cx="2057400" cy="103584"/>
          </a:xfrm>
        </p:spPr>
        <p:txBody>
          <a:bodyPr/>
          <a:lstStyle>
            <a:lvl1pPr algn="r">
              <a:defRPr sz="75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1733836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0994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754380"/>
          </a:xfrm>
          <a:prstGeom prst="rect">
            <a:avLst/>
          </a:prstGeom>
        </p:spPr>
      </p:pic>
      <p:sp>
        <p:nvSpPr>
          <p:cNvPr id="11" name="Rectangle 10"/>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
        <p:nvSpPr>
          <p:cNvPr id="14" name="Title 1"/>
          <p:cNvSpPr>
            <a:spLocks noGrp="1"/>
          </p:cNvSpPr>
          <p:nvPr>
            <p:ph type="title"/>
          </p:nvPr>
        </p:nvSpPr>
        <p:spPr>
          <a:xfrm>
            <a:off x="733378" y="52598"/>
            <a:ext cx="4326895" cy="417911"/>
          </a:xfrm>
        </p:spPr>
        <p:txBody>
          <a:bodyPr>
            <a:normAutofit/>
          </a:bodyPr>
          <a:lstStyle>
            <a:lvl1pPr algn="l">
              <a:defRPr sz="1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733378" y="300031"/>
            <a:ext cx="4326895" cy="343826"/>
          </a:xfrm>
        </p:spPr>
        <p:txBody>
          <a:bodyPr anchor="ctr">
            <a:normAutofit/>
          </a:bodyPr>
          <a:lstStyle>
            <a:lvl1pPr marL="0" indent="0" algn="l">
              <a:buNone/>
              <a:defRPr sz="1050" baseline="0">
                <a:solidFill>
                  <a:schemeClr val="tx2"/>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16" name="Content Placeholder 2"/>
          <p:cNvSpPr>
            <a:spLocks noGrp="1"/>
          </p:cNvSpPr>
          <p:nvPr>
            <p:ph idx="1" hasCustomPrompt="1"/>
          </p:nvPr>
        </p:nvSpPr>
        <p:spPr>
          <a:xfrm>
            <a:off x="628650" y="891289"/>
            <a:ext cx="7886700" cy="3566516"/>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739028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50" y="1489332"/>
            <a:ext cx="1895338" cy="1412537"/>
          </a:xfrm>
          <a:prstGeom prst="rect">
            <a:avLst/>
          </a:prstGeom>
        </p:spPr>
      </p:pic>
      <p:sp>
        <p:nvSpPr>
          <p:cNvPr id="10" name="Rectangle 9"/>
          <p:cNvSpPr/>
          <p:nvPr/>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85800"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85800"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Tree>
    <p:extLst>
      <p:ext uri="{BB962C8B-B14F-4D97-AF65-F5344CB8AC3E}">
        <p14:creationId xmlns:p14="http://schemas.microsoft.com/office/powerpoint/2010/main" val="108927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D83D240-3FC2-4AFD-8CFB-35226B06CF72}" type="datetimeFigureOut">
              <a:rPr lang="en-US" altLang="en-US" smtClean="0"/>
              <a:pPr/>
              <a:t>9/7/2023</a:t>
            </a:fld>
            <a:endParaRPr lang="en-US" alt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78BD966-1A1E-48F2-A762-E4B876898BF1}" type="slidenum">
              <a:rPr lang="en-US" altLang="en-US" smtClean="0"/>
              <a:pPr/>
              <a:t>‹#›</a:t>
            </a:fld>
            <a:endParaRPr lang="en-US" alt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7F6CE1-3434-4AF0-B5A7-5E0FC0ECD710}" type="datetimeFigureOut">
              <a:rPr lang="en-US" altLang="en-US" smtClean="0"/>
              <a:pPr/>
              <a:t>9/7/2023</a:t>
            </a:fld>
            <a:endParaRPr lang="en-US" alt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90F118-4A47-46D5-931D-2BF58AEF3377}" type="slidenum">
              <a:rPr lang="en-US" altLang="en-US" smtClean="0"/>
              <a:pPr/>
              <a:t>‹#›</a:t>
            </a:fld>
            <a:endParaRPr lang="en-US" altLang="en-US" dirty="0"/>
          </a:p>
        </p:txBody>
      </p:sp>
    </p:spTree>
    <p:extLst>
      <p:ext uri="{BB962C8B-B14F-4D97-AF65-F5344CB8AC3E}">
        <p14:creationId xmlns:p14="http://schemas.microsoft.com/office/powerpoint/2010/main" val="6239524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1" y="1550929"/>
            <a:ext cx="2017011" cy="1493135"/>
          </a:xfrm>
          <a:prstGeom prst="rect">
            <a:avLst/>
          </a:prstGeom>
        </p:spPr>
      </p:pic>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1791"/>
            <a:ext cx="9144000" cy="1250926"/>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173047"/>
            <a:ext cx="1824946" cy="912473"/>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7" y="174164"/>
            <a:ext cx="1820301" cy="910240"/>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6" y="172572"/>
            <a:ext cx="1617803" cy="913423"/>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173495"/>
            <a:ext cx="1823652" cy="911577"/>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4" y="173495"/>
            <a:ext cx="1823625" cy="911577"/>
          </a:xfrm>
          <a:prstGeom prst="rect">
            <a:avLst/>
          </a:prstGeom>
        </p:spPr>
      </p:pic>
    </p:spTree>
    <p:extLst>
      <p:ext uri="{BB962C8B-B14F-4D97-AF65-F5344CB8AC3E}">
        <p14:creationId xmlns:p14="http://schemas.microsoft.com/office/powerpoint/2010/main" val="3203609157"/>
      </p:ext>
    </p:extLst>
  </p:cSld>
  <p:clrMapOvr>
    <a:masterClrMapping/>
  </p:clrMapOvr>
  <p:hf sldNum="0"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3" name="Picture 2" descr="A picture containing food, room&#10;&#10;Description automatically generated">
            <a:extLst>
              <a:ext uri="{FF2B5EF4-FFF2-40B4-BE49-F238E27FC236}">
                <a16:creationId xmlns:a16="http://schemas.microsoft.com/office/drawing/2014/main" id="{CFF83267-10EC-4E0A-BEBA-C5C4EC369B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1138" y="1538257"/>
            <a:ext cx="1914525" cy="1443038"/>
          </a:xfrm>
          <a:prstGeom prst="rect">
            <a:avLst/>
          </a:prstGeom>
        </p:spPr>
      </p:pic>
    </p:spTree>
    <p:extLst>
      <p:ext uri="{BB962C8B-B14F-4D97-AF65-F5344CB8AC3E}">
        <p14:creationId xmlns:p14="http://schemas.microsoft.com/office/powerpoint/2010/main" val="4261911168"/>
      </p:ext>
    </p:extLst>
  </p:cSld>
  <p:clrMapOvr>
    <a:masterClrMapping/>
  </p:clrMapOvr>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1546489"/>
            <a:ext cx="2023733" cy="1499153"/>
          </a:xfrm>
          <a:prstGeom prst="rect">
            <a:avLst/>
          </a:prstGeom>
        </p:spPr>
      </p:pic>
      <p:sp>
        <p:nvSpPr>
          <p:cNvPr id="10" name="Rectangle 9"/>
          <p:cNvSpPr/>
          <p:nvPr/>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2934676810"/>
      </p:ext>
    </p:extLst>
  </p:cSld>
  <p:clrMapOvr>
    <a:masterClrMapping/>
  </p:clrMapOvr>
  <p:hf sldNum="0"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085851"/>
            <a:ext cx="7888288" cy="3596480"/>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4682331"/>
            <a:ext cx="7992005" cy="247650"/>
          </a:xfrm>
          <a:prstGeom prst="rect">
            <a:avLst/>
          </a:prstGeom>
        </p:spPr>
        <p:txBody>
          <a:bodyPr anchor="b">
            <a:noAutofit/>
          </a:bodyPr>
          <a:lstStyle>
            <a:lvl1pPr marL="0" indent="0">
              <a:lnSpc>
                <a:spcPct val="100000"/>
              </a:lnSpc>
              <a:spcBef>
                <a:spcPts val="0"/>
              </a:spcBef>
              <a:buNone/>
              <a:defRPr sz="9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1150831"/>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001680"/>
            <a:ext cx="7888288" cy="909671"/>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4688681"/>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911350"/>
            <a:ext cx="7894638" cy="2770673"/>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043396"/>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7094"/>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001680"/>
            <a:ext cx="7894638" cy="3677168"/>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218860"/>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7094"/>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384298"/>
            <a:ext cx="3840480" cy="3294549"/>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384298"/>
            <a:ext cx="3840480" cy="3294549"/>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9338237"/>
      </p:ext>
    </p:extLst>
  </p:cSld>
  <p:clrMapOvr>
    <a:masterClrMapping/>
  </p:clrMapOvr>
  <p:hf sldNum="0"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387079"/>
            <a:ext cx="3840163" cy="3301603"/>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8681"/>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380420"/>
            <a:ext cx="3840163" cy="3301603"/>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640406"/>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86005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vider, Title, 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773897"/>
            <a:ext cx="7886700" cy="4040558"/>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15716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8" name="Rectangle 7"/>
          <p:cNvSpPr/>
          <p:nvPr userDrawn="1"/>
        </p:nvSpPr>
        <p:spPr>
          <a:xfrm>
            <a:off x="0" y="-11608"/>
            <a:ext cx="9144000" cy="240208"/>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9" name="Title 1"/>
          <p:cNvSpPr>
            <a:spLocks noGrp="1"/>
          </p:cNvSpPr>
          <p:nvPr>
            <p:ph type="ctrTitle" hasCustomPrompt="1"/>
          </p:nvPr>
        </p:nvSpPr>
        <p:spPr>
          <a:xfrm>
            <a:off x="95251" y="-11608"/>
            <a:ext cx="8905875" cy="240208"/>
          </a:xfrm>
        </p:spPr>
        <p:txBody>
          <a:bodyPr anchor="ctr">
            <a:noAutofit/>
          </a:bodyPr>
          <a:lstStyle>
            <a:lvl1pPr algn="l">
              <a:defRPr sz="105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DIVIDER - USE ONLY IF NEEDED TO DIFFERENTIATE BETWEEN DISTINCT SECTIONS; DO NOT REPEAT SLIDE TITLES</a:t>
            </a:r>
          </a:p>
        </p:txBody>
      </p:sp>
    </p:spTree>
    <p:extLst>
      <p:ext uri="{BB962C8B-B14F-4D97-AF65-F5344CB8AC3E}">
        <p14:creationId xmlns:p14="http://schemas.microsoft.com/office/powerpoint/2010/main" val="7182003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 Col-Chart/Table">
    <p:spTree>
      <p:nvGrpSpPr>
        <p:cNvPr id="1" name=""/>
        <p:cNvGrpSpPr/>
        <p:nvPr/>
      </p:nvGrpSpPr>
      <p:grpSpPr>
        <a:xfrm>
          <a:off x="0" y="0"/>
          <a:ext cx="0" cy="0"/>
          <a:chOff x="0" y="0"/>
          <a:chExt cx="0" cy="0"/>
        </a:xfrm>
      </p:grpSpPr>
      <p:cxnSp>
        <p:nvCxnSpPr>
          <p:cNvPr id="2" name="Straight Connector 1"/>
          <p:cNvCxnSpPr/>
          <p:nvPr userDrawn="1"/>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8817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02227C-6EC1-4303-9327-452398B311F0}"/>
              </a:ext>
            </a:extLst>
          </p:cNvPr>
          <p:cNvSpPr>
            <a:spLocks noGrp="1"/>
          </p:cNvSpPr>
          <p:nvPr>
            <p:ph type="dt" sz="half" idx="10"/>
          </p:nvPr>
        </p:nvSpPr>
        <p:spPr/>
        <p:txBody>
          <a:bodyPr/>
          <a:lstStyle/>
          <a:p>
            <a:fld id="{1D8A9783-66AA-4D44-9F86-227D43B62D29}" type="datetimeFigureOut">
              <a:rPr lang="en-US" smtClean="0"/>
              <a:t>9/7/2023</a:t>
            </a:fld>
            <a:endParaRPr lang="en-US"/>
          </a:p>
        </p:txBody>
      </p:sp>
      <p:sp>
        <p:nvSpPr>
          <p:cNvPr id="3" name="Footer Placeholder 2">
            <a:extLst>
              <a:ext uri="{FF2B5EF4-FFF2-40B4-BE49-F238E27FC236}">
                <a16:creationId xmlns:a16="http://schemas.microsoft.com/office/drawing/2014/main" id="{AA6B6615-84D9-4225-83F2-3DC5B6D45E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C885D1-1D72-4CAF-97BB-662629536434}"/>
              </a:ext>
            </a:extLst>
          </p:cNvPr>
          <p:cNvSpPr>
            <a:spLocks noGrp="1"/>
          </p:cNvSpPr>
          <p:nvPr>
            <p:ph type="sldNum" sz="quarter" idx="12"/>
          </p:nvPr>
        </p:nvSpPr>
        <p:spPr/>
        <p:txBody>
          <a:bodyPr/>
          <a:lstStyle/>
          <a:p>
            <a:fld id="{C4979F39-05D7-458B-B61A-E288FD2DF874}" type="slidenum">
              <a:rPr lang="en-US" smtClean="0"/>
              <a:t>‹#›</a:t>
            </a:fld>
            <a:endParaRPr lang="en-US"/>
          </a:p>
        </p:txBody>
      </p:sp>
      <p:sp>
        <p:nvSpPr>
          <p:cNvPr id="17" name="Date Placeholder 3">
            <a:extLst>
              <a:ext uri="{FF2B5EF4-FFF2-40B4-BE49-F238E27FC236}">
                <a16:creationId xmlns:a16="http://schemas.microsoft.com/office/drawing/2014/main" id="{90377AFF-F20E-4EC3-89C1-3DE57D8AC668}"/>
              </a:ext>
            </a:extLst>
          </p:cNvPr>
          <p:cNvSpPr txBox="1">
            <a:spLocks/>
          </p:cNvSpPr>
          <p:nvPr userDrawn="1"/>
        </p:nvSpPr>
        <p:spPr>
          <a:xfrm>
            <a:off x="628650" y="4767263"/>
            <a:ext cx="2057400" cy="273844"/>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A9783-66AA-4D44-9F86-227D43B62D29}" type="datetimeFigureOut">
              <a:rPr lang="en-US" sz="900" smtClean="0"/>
              <a:pPr/>
              <a:t>9/7/2023</a:t>
            </a:fld>
            <a:endParaRPr lang="en-US" sz="900"/>
          </a:p>
        </p:txBody>
      </p:sp>
      <p:sp>
        <p:nvSpPr>
          <p:cNvPr id="18" name="Slide Number Placeholder 5">
            <a:extLst>
              <a:ext uri="{FF2B5EF4-FFF2-40B4-BE49-F238E27FC236}">
                <a16:creationId xmlns:a16="http://schemas.microsoft.com/office/drawing/2014/main" id="{CF69937C-B0A8-4387-BF5F-E4AE4ABDD3DC}"/>
              </a:ext>
            </a:extLst>
          </p:cNvPr>
          <p:cNvSpPr txBox="1">
            <a:spLocks/>
          </p:cNvSpPr>
          <p:nvPr userDrawn="1"/>
        </p:nvSpPr>
        <p:spPr>
          <a:xfrm>
            <a:off x="6457950" y="4767263"/>
            <a:ext cx="2057400" cy="273844"/>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979F39-05D7-458B-B61A-E288FD2DF874}" type="slidenum">
              <a:rPr lang="en-US" sz="900" smtClean="0"/>
              <a:pPr/>
              <a:t>‹#›</a:t>
            </a:fld>
            <a:endParaRPr lang="en-US" sz="900"/>
          </a:p>
        </p:txBody>
      </p:sp>
      <p:grpSp>
        <p:nvGrpSpPr>
          <p:cNvPr id="19" name="Group 10">
            <a:extLst>
              <a:ext uri="{FF2B5EF4-FFF2-40B4-BE49-F238E27FC236}">
                <a16:creationId xmlns:a16="http://schemas.microsoft.com/office/drawing/2014/main" id="{2CBF39DA-7DD6-4118-9470-A6231B577BDC}"/>
              </a:ext>
            </a:extLst>
          </p:cNvPr>
          <p:cNvGrpSpPr/>
          <p:nvPr userDrawn="1"/>
        </p:nvGrpSpPr>
        <p:grpSpPr>
          <a:xfrm rot="21600000">
            <a:off x="0" y="4632723"/>
            <a:ext cx="9144000" cy="510778"/>
            <a:chOff x="-114374" y="4883925"/>
            <a:chExt cx="9982200" cy="862013"/>
          </a:xfrm>
        </p:grpSpPr>
        <p:sp>
          <p:nvSpPr>
            <p:cNvPr id="20" name="Freeform 9">
              <a:extLst>
                <a:ext uri="{FF2B5EF4-FFF2-40B4-BE49-F238E27FC236}">
                  <a16:creationId xmlns:a16="http://schemas.microsoft.com/office/drawing/2014/main" id="{2E5ED1EE-6BC5-47ED-98C6-6CA9E60ABB44}"/>
                </a:ext>
              </a:extLst>
            </p:cNvPr>
            <p:cNvSpPr/>
            <p:nvPr/>
          </p:nvSpPr>
          <p:spPr>
            <a:xfrm>
              <a:off x="-114374" y="488392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325379">
                <a:alpha val="100000"/>
              </a:srgbClr>
            </a:solidFill>
          </p:spPr>
        </p:sp>
      </p:grpSp>
      <p:grpSp>
        <p:nvGrpSpPr>
          <p:cNvPr id="21" name="Group 12">
            <a:extLst>
              <a:ext uri="{FF2B5EF4-FFF2-40B4-BE49-F238E27FC236}">
                <a16:creationId xmlns:a16="http://schemas.microsoft.com/office/drawing/2014/main" id="{04F71237-6282-4DC3-A214-781BDD2B398C}"/>
              </a:ext>
            </a:extLst>
          </p:cNvPr>
          <p:cNvGrpSpPr/>
          <p:nvPr userDrawn="1"/>
        </p:nvGrpSpPr>
        <p:grpSpPr>
          <a:xfrm rot="21600000">
            <a:off x="0" y="4708911"/>
            <a:ext cx="9144000" cy="434590"/>
            <a:chOff x="-66749" y="4979175"/>
            <a:chExt cx="9982200" cy="862013"/>
          </a:xfrm>
        </p:grpSpPr>
        <p:sp>
          <p:nvSpPr>
            <p:cNvPr id="22" name="Freeform 11">
              <a:extLst>
                <a:ext uri="{FF2B5EF4-FFF2-40B4-BE49-F238E27FC236}">
                  <a16:creationId xmlns:a16="http://schemas.microsoft.com/office/drawing/2014/main" id="{C593F0B8-1CBF-497D-805B-C59D30CC23F0}"/>
                </a:ext>
              </a:extLst>
            </p:cNvPr>
            <p:cNvSpPr/>
            <p:nvPr/>
          </p:nvSpPr>
          <p:spPr>
            <a:xfrm>
              <a:off x="-66749" y="4979175"/>
              <a:ext cx="9982200" cy="862013"/>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628395">
                <a:alpha val="100000"/>
              </a:srgbClr>
            </a:solidFill>
          </p:spPr>
        </p:sp>
      </p:grpSp>
      <p:grpSp>
        <p:nvGrpSpPr>
          <p:cNvPr id="23" name="Group 14">
            <a:extLst>
              <a:ext uri="{FF2B5EF4-FFF2-40B4-BE49-F238E27FC236}">
                <a16:creationId xmlns:a16="http://schemas.microsoft.com/office/drawing/2014/main" id="{118AB613-0187-4487-A401-910C2F8FDE63}"/>
              </a:ext>
            </a:extLst>
          </p:cNvPr>
          <p:cNvGrpSpPr/>
          <p:nvPr userDrawn="1"/>
        </p:nvGrpSpPr>
        <p:grpSpPr>
          <a:xfrm rot="21600000">
            <a:off x="0" y="4767262"/>
            <a:ext cx="9144000" cy="376238"/>
            <a:chOff x="-114374" y="5026800"/>
            <a:chExt cx="9982200" cy="945356"/>
          </a:xfrm>
        </p:grpSpPr>
        <p:sp>
          <p:nvSpPr>
            <p:cNvPr id="24" name="Freeform 13">
              <a:extLst>
                <a:ext uri="{FF2B5EF4-FFF2-40B4-BE49-F238E27FC236}">
                  <a16:creationId xmlns:a16="http://schemas.microsoft.com/office/drawing/2014/main" id="{83766EFA-BC33-4E1B-8549-E42E2BF190C8}"/>
                </a:ext>
              </a:extLst>
            </p:cNvPr>
            <p:cNvSpPr/>
            <p:nvPr/>
          </p:nvSpPr>
          <p:spPr>
            <a:xfrm>
              <a:off x="-114374" y="5026800"/>
              <a:ext cx="9982200" cy="945356"/>
            </a:xfrm>
            <a:custGeom>
              <a:avLst/>
              <a:gdLst/>
              <a:ahLst/>
              <a:cxnLst/>
              <a:rect l="0" t="0" r="0" b="0"/>
              <a:pathLst>
                <a:path w="304800" h="304800">
                  <a:moveTo>
                    <a:pt x="0" y="0"/>
                  </a:moveTo>
                  <a:lnTo>
                    <a:pt x="0" y="304800"/>
                  </a:lnTo>
                  <a:lnTo>
                    <a:pt x="304800" y="304800"/>
                  </a:lnTo>
                  <a:lnTo>
                    <a:pt x="304800" y="0"/>
                  </a:lnTo>
                  <a:lnTo>
                    <a:pt x="0" y="0"/>
                  </a:lnTo>
                  <a:close/>
                </a:path>
              </a:pathLst>
            </a:custGeom>
            <a:solidFill>
              <a:srgbClr val="BFCDE0">
                <a:alpha val="100000"/>
              </a:srgbClr>
            </a:solidFill>
          </p:spPr>
        </p:sp>
      </p:grpSp>
    </p:spTree>
    <p:extLst>
      <p:ext uri="{BB962C8B-B14F-4D97-AF65-F5344CB8AC3E}">
        <p14:creationId xmlns:p14="http://schemas.microsoft.com/office/powerpoint/2010/main" val="40902972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7F6CE1-3434-4AF0-B5A7-5E0FC0ECD710}" type="datetimeFigureOut">
              <a:rPr lang="en-US" altLang="en-US" smtClean="0"/>
              <a:pPr/>
              <a:t>9/7/2023</a:t>
            </a:fld>
            <a:endParaRPr lang="en-US" alt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90F118-4A47-46D5-931D-2BF58AEF3377}" type="slidenum">
              <a:rPr lang="en-US" altLang="en-US" smtClean="0"/>
              <a:pPr/>
              <a:t>‹#›</a:t>
            </a:fld>
            <a:endParaRPr lang="en-US" altLang="en-US" dirty="0"/>
          </a:p>
        </p:txBody>
      </p:sp>
    </p:spTree>
    <p:extLst>
      <p:ext uri="{BB962C8B-B14F-4D97-AF65-F5344CB8AC3E}">
        <p14:creationId xmlns:p14="http://schemas.microsoft.com/office/powerpoint/2010/main" val="2036889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pic>
        <p:nvPicPr>
          <p:cNvPr id="7" name="Picture 6" descr="EKG line" title="Slide Design Pictur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891516" y="-1"/>
            <a:ext cx="5250103" cy="5143501"/>
          </a:xfrm>
          <a:prstGeom prst="rect">
            <a:avLst/>
          </a:prstGeom>
        </p:spPr>
      </p:pic>
      <p:sp>
        <p:nvSpPr>
          <p:cNvPr id="2" name="Title 1"/>
          <p:cNvSpPr>
            <a:spLocks noGrp="1"/>
          </p:cNvSpPr>
          <p:nvPr>
            <p:ph type="ctrTitle"/>
          </p:nvPr>
        </p:nvSpPr>
        <p:spPr>
          <a:xfrm>
            <a:off x="469669" y="1371600"/>
            <a:ext cx="3073631" cy="2383035"/>
          </a:xfrm>
        </p:spPr>
        <p:txBody>
          <a:bodyPr anchor="b">
            <a:normAutofit/>
          </a:bodyPr>
          <a:lstStyle>
            <a:lvl1pPr algn="l">
              <a:lnSpc>
                <a:spcPct val="80000"/>
              </a:lnSpc>
              <a:defRPr sz="405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469669" y="3886200"/>
            <a:ext cx="3073631" cy="514350"/>
          </a:xfrm>
        </p:spPr>
        <p:txBody>
          <a:bodyPr>
            <a:normAutofit/>
          </a:bodyPr>
          <a:lstStyle>
            <a:lvl1pPr marL="0" indent="0" algn="l">
              <a:buNone/>
              <a:defRPr sz="1500" cap="all" baseline="0">
                <a:solidFill>
                  <a:schemeClr val="tx1">
                    <a:lumMod val="50000"/>
                    <a:lumOff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7CC0096-1860-4642-9CD2-0079EA5E7CD1}" type="datetimeFigureOut">
              <a:rPr lang="en-US">
                <a:solidFill>
                  <a:prstClr val="black"/>
                </a:solidFill>
              </a:rPr>
              <a:pPr/>
              <a:t>9/7/2023</a:t>
            </a:fld>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E31375A4-56A4-47D6-9801-1991572033F7}" type="slidenum">
              <a:rPr>
                <a:solidFill>
                  <a:prstClr val="black"/>
                </a:solidFill>
              </a:rPr>
              <a:pPr/>
              <a:t>‹#›</a:t>
            </a:fld>
            <a:endParaRPr>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p:cNvSpPr/>
          <p:nvPr/>
        </p:nvSpPr>
        <p:spPr>
          <a:xfrm>
            <a:off x="198834" y="171450"/>
            <a:ext cx="8743950" cy="48006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a:solidFill>
                <a:prstClr val="white"/>
              </a:solidFill>
            </a:endParaRPr>
          </a:p>
        </p:txBody>
      </p:sp>
      <p:sp>
        <p:nvSpPr>
          <p:cNvPr id="2" name="Title 1"/>
          <p:cNvSpPr>
            <a:spLocks noGrp="1"/>
          </p:cNvSpPr>
          <p:nvPr>
            <p:ph type="title"/>
          </p:nvPr>
        </p:nvSpPr>
        <p:spPr>
          <a:xfrm>
            <a:off x="800100" y="1371600"/>
            <a:ext cx="5829300" cy="2383035"/>
          </a:xfrm>
        </p:spPr>
        <p:txBody>
          <a:bodyPr anchor="b">
            <a:normAutofit/>
          </a:bodyPr>
          <a:lstStyle>
            <a:lvl1pPr>
              <a:lnSpc>
                <a:spcPct val="80000"/>
              </a:lnSpc>
              <a:defRPr sz="4050"/>
            </a:lvl1pPr>
          </a:lstStyle>
          <a:p>
            <a:r>
              <a:rPr lang="en-US"/>
              <a:t>Click to edit Master title style</a:t>
            </a:r>
            <a:endParaRPr/>
          </a:p>
        </p:txBody>
      </p:sp>
      <p:sp>
        <p:nvSpPr>
          <p:cNvPr id="3" name="Text Placeholder 2"/>
          <p:cNvSpPr>
            <a:spLocks noGrp="1"/>
          </p:cNvSpPr>
          <p:nvPr>
            <p:ph type="body" idx="1"/>
          </p:nvPr>
        </p:nvSpPr>
        <p:spPr>
          <a:xfrm>
            <a:off x="800100" y="3886200"/>
            <a:ext cx="5829300" cy="514350"/>
          </a:xfrm>
        </p:spPr>
        <p:txBody>
          <a:bodyPr>
            <a:normAutofit/>
          </a:bodyPr>
          <a:lstStyle>
            <a:lvl1pPr marL="0" indent="0">
              <a:buNone/>
              <a:defRPr sz="1500" cap="all" baseline="0">
                <a:solidFill>
                  <a:schemeClr val="bg1"/>
                </a:solidFill>
              </a:defRPr>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800100" y="1369219"/>
            <a:ext cx="3600450" cy="3431381"/>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743450" y="1369219"/>
            <a:ext cx="3600450" cy="3431381"/>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37CC0096-1860-4642-9CD2-0079EA5E7CD1}" type="datetimeFigureOut">
              <a:rPr lang="en-US">
                <a:solidFill>
                  <a:prstClr val="black"/>
                </a:solidFill>
              </a:rPr>
              <a:pPr/>
              <a:t>9/7/2023</a:t>
            </a:fld>
            <a:endParaRPr>
              <a:solidFill>
                <a:prstClr val="black"/>
              </a:solidFill>
            </a:endParaRPr>
          </a:p>
        </p:txBody>
      </p:sp>
      <p:sp>
        <p:nvSpPr>
          <p:cNvPr id="6" name="Footer Placeholder 5"/>
          <p:cNvSpPr>
            <a:spLocks noGrp="1"/>
          </p:cNvSpPr>
          <p:nvPr>
            <p:ph type="ftr" sz="quarter" idx="11"/>
          </p:nvPr>
        </p:nvSpPr>
        <p:spPr/>
        <p:txBody>
          <a:bodyPr/>
          <a:lstStyle/>
          <a:p>
            <a:endParaRPr>
              <a:solidFill>
                <a:prstClr val="black"/>
              </a:solidFill>
            </a:endParaRPr>
          </a:p>
        </p:txBody>
      </p:sp>
      <p:sp>
        <p:nvSpPr>
          <p:cNvPr id="7" name="Slide Number Placeholder 6"/>
          <p:cNvSpPr>
            <a:spLocks noGrp="1"/>
          </p:cNvSpPr>
          <p:nvPr>
            <p:ph type="sldNum" sz="quarter" idx="12"/>
          </p:nvPr>
        </p:nvSpPr>
        <p:spPr/>
        <p:txBody>
          <a:bodyPr/>
          <a:lstStyle/>
          <a:p>
            <a:fld id="{E31375A4-56A4-47D6-9801-1991572033F7}" type="slidenum">
              <a:rPr>
                <a:solidFill>
                  <a:prstClr val="black"/>
                </a:solidFill>
              </a:rPr>
              <a:pPr/>
              <a:t>‹#›</a:t>
            </a:fld>
            <a:endParaRPr>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800100" y="1371599"/>
            <a:ext cx="3600450" cy="571500"/>
          </a:xfrm>
        </p:spPr>
        <p:txBody>
          <a:bodyPr anchor="ctr">
            <a:noAutofit/>
          </a:bodyPr>
          <a:lstStyle>
            <a:lvl1pPr marL="0" indent="0">
              <a:buNone/>
              <a:defRPr sz="1800" b="0" cap="none" baseline="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00100" y="1943100"/>
            <a:ext cx="3600450" cy="2857525"/>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743450" y="1371599"/>
            <a:ext cx="3600450" cy="571500"/>
          </a:xfrm>
        </p:spPr>
        <p:txBody>
          <a:bodyPr anchor="ctr">
            <a:noAutofit/>
          </a:bodyPr>
          <a:lstStyle>
            <a:lvl1pPr marL="0" indent="0">
              <a:buNone/>
              <a:defRPr sz="1800" b="0" cap="none" baseline="0">
                <a:solidFill>
                  <a:schemeClr val="tx1">
                    <a:lumMod val="75000"/>
                    <a:lumOff val="2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43450" y="1943100"/>
            <a:ext cx="3600450" cy="2857525"/>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37CC0096-1860-4642-9CD2-0079EA5E7CD1}" type="datetimeFigureOut">
              <a:rPr lang="en-US">
                <a:solidFill>
                  <a:prstClr val="black"/>
                </a:solidFill>
              </a:rPr>
              <a:pPr/>
              <a:t>9/7/2023</a:t>
            </a:fld>
            <a:endParaRPr>
              <a:solidFill>
                <a:prstClr val="black"/>
              </a:solidFill>
            </a:endParaRPr>
          </a:p>
        </p:txBody>
      </p:sp>
      <p:sp>
        <p:nvSpPr>
          <p:cNvPr id="8" name="Footer Placeholder 7"/>
          <p:cNvSpPr>
            <a:spLocks noGrp="1"/>
          </p:cNvSpPr>
          <p:nvPr>
            <p:ph type="ftr" sz="quarter" idx="11"/>
          </p:nvPr>
        </p:nvSpPr>
        <p:spPr/>
        <p:txBody>
          <a:bodyPr/>
          <a:lstStyle/>
          <a:p>
            <a:endParaRPr>
              <a:solidFill>
                <a:prstClr val="black"/>
              </a:solidFill>
            </a:endParaRPr>
          </a:p>
        </p:txBody>
      </p:sp>
      <p:sp>
        <p:nvSpPr>
          <p:cNvPr id="9" name="Slide Number Placeholder 8"/>
          <p:cNvSpPr>
            <a:spLocks noGrp="1"/>
          </p:cNvSpPr>
          <p:nvPr>
            <p:ph type="sldNum" sz="quarter" idx="12"/>
          </p:nvPr>
        </p:nvSpPr>
        <p:spPr/>
        <p:txBody>
          <a:bodyPr/>
          <a:lstStyle/>
          <a:p>
            <a:fld id="{E31375A4-56A4-47D6-9801-1991572033F7}" type="slidenum">
              <a:rPr>
                <a:solidFill>
                  <a:prstClr val="black"/>
                </a:solidFill>
              </a:rPr>
              <a:pPr/>
              <a:t>‹#›</a:t>
            </a:fld>
            <a:endParaRPr>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7CC0096-1860-4642-9CD2-0079EA5E7CD1}" type="datetimeFigureOut">
              <a:rPr lang="en-US">
                <a:solidFill>
                  <a:prstClr val="black"/>
                </a:solidFill>
              </a:rPr>
              <a:pPr/>
              <a:t>9/7/2023</a:t>
            </a:fld>
            <a:endParaRPr>
              <a:solidFill>
                <a:prstClr val="black"/>
              </a:solidFill>
            </a:endParaRPr>
          </a:p>
        </p:txBody>
      </p:sp>
      <p:sp>
        <p:nvSpPr>
          <p:cNvPr id="4" name="Footer Placeholder 3"/>
          <p:cNvSpPr>
            <a:spLocks noGrp="1"/>
          </p:cNvSpPr>
          <p:nvPr>
            <p:ph type="ftr" sz="quarter" idx="11"/>
          </p:nvPr>
        </p:nvSpPr>
        <p:spPr/>
        <p:txBody>
          <a:bodyPr/>
          <a:lstStyle/>
          <a:p>
            <a:endParaRPr>
              <a:solidFill>
                <a:prstClr val="black"/>
              </a:solidFill>
            </a:endParaRPr>
          </a:p>
        </p:txBody>
      </p:sp>
      <p:sp>
        <p:nvSpPr>
          <p:cNvPr id="5" name="Slide Number Placeholder 4"/>
          <p:cNvSpPr>
            <a:spLocks noGrp="1"/>
          </p:cNvSpPr>
          <p:nvPr>
            <p:ph type="sldNum" sz="quarter" idx="12"/>
          </p:nvPr>
        </p:nvSpPr>
        <p:spPr/>
        <p:txBody>
          <a:bodyPr/>
          <a:lstStyle/>
          <a:p>
            <a:fld id="{E31375A4-56A4-47D6-9801-1991572033F7}" type="slidenum">
              <a:rPr>
                <a:solidFill>
                  <a:prstClr val="black"/>
                </a:solidFill>
              </a:rPr>
              <a:pPr/>
              <a:t>‹#›</a:t>
            </a:fld>
            <a:endParaRPr>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C0096-1860-4642-9CD2-0079EA5E7CD1}" type="datetimeFigureOut">
              <a:rPr lang="en-US">
                <a:solidFill>
                  <a:prstClr val="black"/>
                </a:solidFill>
              </a:rPr>
              <a:pPr/>
              <a:t>9/7/2023</a:t>
            </a:fld>
            <a:endParaRPr>
              <a:solidFill>
                <a:prstClr val="black"/>
              </a:solidFill>
            </a:endParaRPr>
          </a:p>
        </p:txBody>
      </p:sp>
      <p:sp>
        <p:nvSpPr>
          <p:cNvPr id="3" name="Footer Placeholder 2"/>
          <p:cNvSpPr>
            <a:spLocks noGrp="1"/>
          </p:cNvSpPr>
          <p:nvPr>
            <p:ph type="ftr" sz="quarter" idx="11"/>
          </p:nvPr>
        </p:nvSpPr>
        <p:spPr/>
        <p:txBody>
          <a:bodyPr/>
          <a:lstStyle/>
          <a:p>
            <a:endParaRPr>
              <a:solidFill>
                <a:prstClr val="black"/>
              </a:solidFill>
            </a:endParaRPr>
          </a:p>
        </p:txBody>
      </p:sp>
      <p:sp>
        <p:nvSpPr>
          <p:cNvPr id="4" name="Slide Number Placeholder 3"/>
          <p:cNvSpPr>
            <a:spLocks noGrp="1"/>
          </p:cNvSpPr>
          <p:nvPr>
            <p:ph type="sldNum" sz="quarter" idx="12"/>
          </p:nvPr>
        </p:nvSpPr>
        <p:spPr/>
        <p:txBody>
          <a:bodyPr/>
          <a:lstStyle/>
          <a:p>
            <a:fld id="{E31375A4-56A4-47D6-9801-1991572033F7}" type="slidenum">
              <a:rPr>
                <a:solidFill>
                  <a:prstClr val="black"/>
                </a:solidFill>
              </a:rPr>
              <a:pPr/>
              <a:t>‹#›</a:t>
            </a:fld>
            <a:endParaRPr>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7F6CE1-3434-4AF0-B5A7-5E0FC0ECD710}" type="datetimeFigureOut">
              <a:rPr lang="en-US" altLang="en-US" smtClean="0"/>
              <a:pPr/>
              <a:t>9/7/2023</a:t>
            </a:fld>
            <a:endParaRPr lang="en-US" alt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590F118-4A47-46D5-931D-2BF58AEF3377}" type="slidenum">
              <a:rPr lang="en-US" altLang="en-US" smtClean="0"/>
              <a:pPr/>
              <a:t>‹#›</a:t>
            </a:fld>
            <a:endParaRPr lang="en-US"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5256609" y="0"/>
            <a:ext cx="3885010" cy="51435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a:solidFill>
                <a:prstClr val="white"/>
              </a:solidFill>
            </a:endParaRPr>
          </a:p>
        </p:txBody>
      </p:sp>
      <p:sp>
        <p:nvSpPr>
          <p:cNvPr id="9" name="Rectangle 8"/>
          <p:cNvSpPr/>
          <p:nvPr/>
        </p:nvSpPr>
        <p:spPr>
          <a:xfrm>
            <a:off x="5441751" y="171450"/>
            <a:ext cx="3514725" cy="48006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a:solidFill>
                <a:prstClr val="white"/>
              </a:solidFill>
            </a:endParaRPr>
          </a:p>
        </p:txBody>
      </p:sp>
      <p:sp>
        <p:nvSpPr>
          <p:cNvPr id="2" name="Title 1"/>
          <p:cNvSpPr>
            <a:spLocks noGrp="1"/>
          </p:cNvSpPr>
          <p:nvPr>
            <p:ph type="title"/>
          </p:nvPr>
        </p:nvSpPr>
        <p:spPr>
          <a:xfrm>
            <a:off x="5724525" y="2400300"/>
            <a:ext cx="2949178" cy="1314450"/>
          </a:xfrm>
        </p:spPr>
        <p:txBody>
          <a:bodyPr anchor="b">
            <a:normAutofit/>
          </a:bodyPr>
          <a:lstStyle>
            <a:lvl1pPr>
              <a:defRPr sz="2700"/>
            </a:lvl1pPr>
          </a:lstStyle>
          <a:p>
            <a:r>
              <a:rPr lang="en-US"/>
              <a:t>Click to edit Master title style</a:t>
            </a:r>
            <a:endParaRPr/>
          </a:p>
        </p:txBody>
      </p:sp>
      <p:sp>
        <p:nvSpPr>
          <p:cNvPr id="3" name="Content Placeholder 2"/>
          <p:cNvSpPr>
            <a:spLocks noGrp="1"/>
          </p:cNvSpPr>
          <p:nvPr>
            <p:ph idx="1"/>
          </p:nvPr>
        </p:nvSpPr>
        <p:spPr>
          <a:xfrm>
            <a:off x="457200" y="342901"/>
            <a:ext cx="4457700" cy="44577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724525" y="3771900"/>
            <a:ext cx="2949178" cy="1028700"/>
          </a:xfrm>
        </p:spPr>
        <p:txBody>
          <a:bodyPr>
            <a:normAutofit/>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5256609" y="0"/>
            <a:ext cx="3885010" cy="51435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a:solidFill>
                <a:prstClr val="white"/>
              </a:solidFill>
            </a:endParaRPr>
          </a:p>
        </p:txBody>
      </p:sp>
      <p:sp>
        <p:nvSpPr>
          <p:cNvPr id="9" name="Rectangle 8"/>
          <p:cNvSpPr/>
          <p:nvPr/>
        </p:nvSpPr>
        <p:spPr>
          <a:xfrm>
            <a:off x="5441751" y="171450"/>
            <a:ext cx="3514725" cy="48006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a:solidFill>
                <a:prstClr val="white"/>
              </a:solidFill>
            </a:endParaRPr>
          </a:p>
        </p:txBody>
      </p:sp>
      <p:sp>
        <p:nvSpPr>
          <p:cNvPr id="2" name="Title 1"/>
          <p:cNvSpPr>
            <a:spLocks noGrp="1"/>
          </p:cNvSpPr>
          <p:nvPr>
            <p:ph type="title"/>
          </p:nvPr>
        </p:nvSpPr>
        <p:spPr>
          <a:xfrm>
            <a:off x="5726430" y="2400300"/>
            <a:ext cx="2949178" cy="1314450"/>
          </a:xfrm>
        </p:spPr>
        <p:txBody>
          <a:bodyPr anchor="b">
            <a:normAutofit/>
          </a:bodyPr>
          <a:lstStyle>
            <a:lvl1pPr>
              <a:defRPr sz="2700"/>
            </a:lvl1pPr>
          </a:lstStyle>
          <a:p>
            <a:r>
              <a:rPr lang="en-US"/>
              <a:t>Click to edit Master title style</a:t>
            </a:r>
            <a:endParaRPr/>
          </a:p>
        </p:txBody>
      </p:sp>
      <p:sp>
        <p:nvSpPr>
          <p:cNvPr id="3" name="Picture Placeholder 2"/>
          <p:cNvSpPr>
            <a:spLocks noGrp="1"/>
          </p:cNvSpPr>
          <p:nvPr>
            <p:ph type="pic" idx="1"/>
          </p:nvPr>
        </p:nvSpPr>
        <p:spPr>
          <a:xfrm>
            <a:off x="1" y="1"/>
            <a:ext cx="5256608" cy="5143499"/>
          </a:xfrm>
        </p:spPr>
        <p:txBody>
          <a:bodyPr tIns="457200">
            <a:normAutofit/>
          </a:bodyPr>
          <a:lstStyle>
            <a:lvl1pPr marL="0" indent="0" algn="ctr">
              <a:buNone/>
              <a:defRPr sz="18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a:p>
        </p:txBody>
      </p:sp>
      <p:sp>
        <p:nvSpPr>
          <p:cNvPr id="4" name="Text Placeholder 3"/>
          <p:cNvSpPr>
            <a:spLocks noGrp="1"/>
          </p:cNvSpPr>
          <p:nvPr>
            <p:ph type="body" sz="half" idx="2"/>
          </p:nvPr>
        </p:nvSpPr>
        <p:spPr>
          <a:xfrm>
            <a:off x="5726430" y="3771900"/>
            <a:ext cx="2949178" cy="1030986"/>
          </a:xfrm>
        </p:spPr>
        <p:txBody>
          <a:bodyPr/>
          <a:lstStyle>
            <a:lvl1pPr marL="0" indent="0">
              <a:buNone/>
              <a:defRPr sz="1200">
                <a:solidFill>
                  <a:schemeClr val="bg1"/>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7CC0096-1860-4642-9CD2-0079EA5E7CD1}" type="datetimeFigureOut">
              <a:rPr lang="en-US">
                <a:solidFill>
                  <a:prstClr val="black"/>
                </a:solidFill>
              </a:rPr>
              <a:pPr/>
              <a:t>9/7/2023</a:t>
            </a:fld>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E31375A4-56A4-47D6-9801-1991572033F7}" type="slidenum">
              <a:rPr>
                <a:solidFill>
                  <a:prstClr val="black"/>
                </a:solidFill>
              </a:rPr>
              <a:pPr/>
              <a:t>‹#›</a:t>
            </a:fld>
            <a:endParaRPr>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7486650" y="0"/>
            <a:ext cx="1657350" cy="51435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a:solidFill>
                <a:prstClr val="white"/>
              </a:solidFill>
            </a:endParaRPr>
          </a:p>
        </p:txBody>
      </p:sp>
      <p:sp>
        <p:nvSpPr>
          <p:cNvPr id="2" name="Vertical Title 1"/>
          <p:cNvSpPr>
            <a:spLocks noGrp="1"/>
          </p:cNvSpPr>
          <p:nvPr>
            <p:ph type="title" orient="vert"/>
          </p:nvPr>
        </p:nvSpPr>
        <p:spPr>
          <a:xfrm>
            <a:off x="7543800" y="342901"/>
            <a:ext cx="1543051" cy="44577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457200" y="342901"/>
            <a:ext cx="6800850" cy="44576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37CC0096-1860-4642-9CD2-0079EA5E7CD1}" type="datetimeFigureOut">
              <a:rPr lang="en-US">
                <a:solidFill>
                  <a:prstClr val="black"/>
                </a:solidFill>
              </a:rPr>
              <a:pPr/>
              <a:t>9/7/2023</a:t>
            </a:fld>
            <a:endParaRPr>
              <a:solidFill>
                <a:prstClr val="black"/>
              </a:solidFill>
            </a:endParaRPr>
          </a:p>
        </p:txBody>
      </p:sp>
      <p:sp>
        <p:nvSpPr>
          <p:cNvPr id="5" name="Footer Placeholder 4"/>
          <p:cNvSpPr>
            <a:spLocks noGrp="1"/>
          </p:cNvSpPr>
          <p:nvPr>
            <p:ph type="ftr" sz="quarter" idx="11"/>
          </p:nvPr>
        </p:nvSpPr>
        <p:spPr/>
        <p:txBody>
          <a:bodyPr/>
          <a:lstStyle/>
          <a:p>
            <a:endParaRPr>
              <a:solidFill>
                <a:prstClr val="black"/>
              </a:solidFill>
            </a:endParaRPr>
          </a:p>
        </p:txBody>
      </p:sp>
      <p:sp>
        <p:nvSpPr>
          <p:cNvPr id="6" name="Slide Number Placeholder 5"/>
          <p:cNvSpPr>
            <a:spLocks noGrp="1"/>
          </p:cNvSpPr>
          <p:nvPr>
            <p:ph type="sldNum" sz="quarter" idx="12"/>
          </p:nvPr>
        </p:nvSpPr>
        <p:spPr/>
        <p:txBody>
          <a:bodyPr/>
          <a:lstStyle/>
          <a:p>
            <a:fld id="{E31375A4-56A4-47D6-9801-1991572033F7}" type="slidenum">
              <a:rPr>
                <a:solidFill>
                  <a:prstClr val="black"/>
                </a:solidFill>
              </a:rPr>
              <a:pPr/>
              <a:t>‹#›</a:t>
            </a:fld>
            <a:endParaRPr>
              <a:solidFill>
                <a:prstClr val="black"/>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lank Page &amp; Bar">
    <p:spTree>
      <p:nvGrpSpPr>
        <p:cNvPr id="1" name=""/>
        <p:cNvGrpSpPr/>
        <p:nvPr/>
      </p:nvGrpSpPr>
      <p:grpSpPr>
        <a:xfrm>
          <a:off x="0" y="0"/>
          <a:ext cx="0" cy="0"/>
          <a:chOff x="0" y="0"/>
          <a:chExt cx="0" cy="0"/>
        </a:xfrm>
      </p:grpSpPr>
      <p:sp>
        <p:nvSpPr>
          <p:cNvPr id="11" name="Rectangle 10"/>
          <p:cNvSpPr/>
          <p:nvPr userDrawn="1"/>
        </p:nvSpPr>
        <p:spPr>
          <a:xfrm>
            <a:off x="0" y="4942991"/>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a:solidFill>
                <a:prstClr val="white"/>
              </a:solidFill>
            </a:endParaRPr>
          </a:p>
        </p:txBody>
      </p:sp>
      <p:sp>
        <p:nvSpPr>
          <p:cNvPr id="6" name="Slide Number Placeholder 5"/>
          <p:cNvSpPr>
            <a:spLocks noGrp="1"/>
          </p:cNvSpPr>
          <p:nvPr>
            <p:ph type="sldNum" sz="quarter" idx="12"/>
          </p:nvPr>
        </p:nvSpPr>
        <p:spPr>
          <a:xfrm>
            <a:off x="6900184" y="4994782"/>
            <a:ext cx="2057400" cy="103584"/>
          </a:xfrm>
        </p:spPr>
        <p:txBody>
          <a:bodyPr/>
          <a:lstStyle>
            <a:lvl1pPr algn="r">
              <a:defRPr sz="750">
                <a:solidFill>
                  <a:schemeClr val="bg1"/>
                </a:solidFill>
                <a:latin typeface="Franklin Gothic Demi Cond" panose="020B0706030402020204" pitchFamily="34" charset="0"/>
              </a:defRPr>
            </a:lvl1pPr>
          </a:lstStyle>
          <a:p>
            <a:fld id="{11F27F3A-B3E9-41ED-AF8F-A365F10BB65F}" type="slidenum">
              <a:rPr lang="en-US" smtClean="0">
                <a:solidFill>
                  <a:prstClr val="white"/>
                </a:solidFill>
              </a:rPr>
              <a:pPr/>
              <a:t>‹#›</a:t>
            </a:fld>
            <a:endParaRPr lang="en-US">
              <a:solidFill>
                <a:prstClr val="white"/>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5" y="4295776"/>
            <a:ext cx="933340" cy="485755"/>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Page &amp; Bar - No NC">
    <p:spTree>
      <p:nvGrpSpPr>
        <p:cNvPr id="1" name=""/>
        <p:cNvGrpSpPr/>
        <p:nvPr/>
      </p:nvGrpSpPr>
      <p:grpSpPr>
        <a:xfrm>
          <a:off x="0" y="0"/>
          <a:ext cx="0" cy="0"/>
          <a:chOff x="0" y="0"/>
          <a:chExt cx="0" cy="0"/>
        </a:xfrm>
      </p:grpSpPr>
      <p:sp>
        <p:nvSpPr>
          <p:cNvPr id="11" name="Rectangle 10"/>
          <p:cNvSpPr/>
          <p:nvPr userDrawn="1"/>
        </p:nvSpPr>
        <p:spPr>
          <a:xfrm>
            <a:off x="0" y="4942991"/>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a:solidFill>
                <a:prstClr val="white"/>
              </a:solidFill>
            </a:endParaRPr>
          </a:p>
        </p:txBody>
      </p:sp>
      <p:sp>
        <p:nvSpPr>
          <p:cNvPr id="6" name="Slide Number Placeholder 5"/>
          <p:cNvSpPr>
            <a:spLocks noGrp="1"/>
          </p:cNvSpPr>
          <p:nvPr>
            <p:ph type="sldNum" sz="quarter" idx="12"/>
          </p:nvPr>
        </p:nvSpPr>
        <p:spPr>
          <a:xfrm>
            <a:off x="6900184" y="4994782"/>
            <a:ext cx="2057400" cy="103584"/>
          </a:xfrm>
        </p:spPr>
        <p:txBody>
          <a:bodyPr/>
          <a:lstStyle>
            <a:lvl1pPr algn="r">
              <a:defRPr sz="750">
                <a:solidFill>
                  <a:schemeClr val="bg1"/>
                </a:solidFill>
                <a:latin typeface="Franklin Gothic Demi Cond" panose="020B0706030402020204" pitchFamily="34" charset="0"/>
              </a:defRPr>
            </a:lvl1pPr>
          </a:lstStyle>
          <a:p>
            <a:fld id="{11F27F3A-B3E9-41ED-AF8F-A365F10BB65F}" type="slidenum">
              <a:rPr lang="en-US" smtClean="0">
                <a:solidFill>
                  <a:prstClr val="white"/>
                </a:solidFill>
              </a:rPr>
              <a:pPr/>
              <a:t>‹#›</a:t>
            </a:fld>
            <a:endParaRPr 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1" y="1550929"/>
            <a:ext cx="2017011" cy="1493135"/>
          </a:xfrm>
          <a:prstGeom prst="rect">
            <a:avLst/>
          </a:prstGeom>
        </p:spPr>
      </p:pic>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1791"/>
            <a:ext cx="9144000" cy="1250926"/>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173047"/>
            <a:ext cx="1824946" cy="912473"/>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7" y="174164"/>
            <a:ext cx="1820301" cy="910240"/>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6" y="172572"/>
            <a:ext cx="1617803" cy="913423"/>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173495"/>
            <a:ext cx="1823652" cy="911577"/>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4" y="173495"/>
            <a:ext cx="1823625" cy="911577"/>
          </a:xfrm>
          <a:prstGeom prst="rect">
            <a:avLst/>
          </a:prstGeom>
        </p:spPr>
      </p:pic>
    </p:spTree>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1" y="1550929"/>
            <a:ext cx="2017011" cy="1493135"/>
          </a:xfrm>
          <a:prstGeom prst="rect">
            <a:avLst/>
          </a:prstGeom>
        </p:spPr>
      </p:pic>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Tree>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1546489"/>
            <a:ext cx="2023733" cy="1499153"/>
          </a:xfrm>
          <a:prstGeom prst="rect">
            <a:avLst/>
          </a:prstGeom>
        </p:spPr>
      </p:pic>
      <p:sp>
        <p:nvSpPr>
          <p:cNvPr id="10" name="Rectangle 9"/>
          <p:cNvSpPr/>
          <p:nvPr/>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b="1" dirty="0">
              <a:solidFill>
                <a:srgbClr val="1F497D">
                  <a:lumMod val="75000"/>
                </a:srgb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085851"/>
            <a:ext cx="7888288" cy="3596480"/>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4682331"/>
            <a:ext cx="7992005" cy="247650"/>
          </a:xfrm>
          <a:prstGeom prst="rect">
            <a:avLst/>
          </a:prstGeom>
        </p:spPr>
        <p:txBody>
          <a:bodyPr anchor="b">
            <a:noAutofit/>
          </a:bodyPr>
          <a:lstStyle>
            <a:lvl1pPr marL="0" indent="0">
              <a:lnSpc>
                <a:spcPct val="100000"/>
              </a:lnSpc>
              <a:spcBef>
                <a:spcPts val="0"/>
              </a:spcBef>
              <a:buNone/>
              <a:defRPr sz="9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8D463E-88CC-4923-BC7B-6E94542597C5}" type="datetimeFigureOut">
              <a:rPr lang="en-US" altLang="en-US" smtClean="0"/>
              <a:pPr/>
              <a:t>9/7/2023</a:t>
            </a:fld>
            <a:endParaRPr lang="en-US" alt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902EC83-5A07-40E6-BF71-39071C814F12}" type="slidenum">
              <a:rPr lang="en-US" altLang="en-US" smtClean="0"/>
              <a:pPr/>
              <a:t>‹#›</a:t>
            </a:fld>
            <a:endParaRPr lang="en-US" alt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001680"/>
            <a:ext cx="7888288" cy="909671"/>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4688681"/>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911350"/>
            <a:ext cx="7894638" cy="2770673"/>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b="1" dirty="0">
              <a:solidFill>
                <a:srgbClr val="1F497D">
                  <a:lumMod val="75000"/>
                </a:srgb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7094"/>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001680"/>
            <a:ext cx="7894638" cy="3677168"/>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7094"/>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384298"/>
            <a:ext cx="3840480" cy="3294549"/>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384298"/>
            <a:ext cx="3840480" cy="3294549"/>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387079"/>
            <a:ext cx="3840163" cy="3301603"/>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8681"/>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380420"/>
            <a:ext cx="3840163" cy="3301603"/>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Gotham Bold" charset="0"/>
              <a:ea typeface="Gotham Bold" charset="0"/>
              <a:cs typeface="Gotham Bold" charset="0"/>
            </a:endParaRPr>
          </a:p>
        </p:txBody>
      </p:sp>
      <p:cxnSp>
        <p:nvCxnSpPr>
          <p:cNvPr id="4" name="Straight Connector 3"/>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2 Col-Chart/Table">
    <p:spTree>
      <p:nvGrpSpPr>
        <p:cNvPr id="1" name=""/>
        <p:cNvGrpSpPr/>
        <p:nvPr/>
      </p:nvGrpSpPr>
      <p:grpSpPr>
        <a:xfrm>
          <a:off x="0" y="0"/>
          <a:ext cx="0" cy="0"/>
          <a:chOff x="0" y="0"/>
          <a:chExt cx="0" cy="0"/>
        </a:xfrm>
      </p:grpSpPr>
      <p:cxnSp>
        <p:nvCxnSpPr>
          <p:cNvPr id="2" name="Straight Connector 1"/>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eaLnBrk="1" fontAlgn="auto" hangingPunct="1">
              <a:spcBef>
                <a:spcPts val="0"/>
              </a:spcBef>
              <a:spcAft>
                <a:spcPts val="0"/>
              </a:spcAft>
            </a:pPr>
            <a:endParaRPr lang="en-US" sz="600" dirty="0">
              <a:solidFill>
                <a:srgbClr val="FFFFFF"/>
              </a:solidFill>
            </a:endParaRPr>
          </a:p>
        </p:txBody>
      </p:sp>
      <p:sp>
        <p:nvSpPr>
          <p:cNvPr id="2" name="Title 1"/>
          <p:cNvSpPr>
            <a:spLocks noGrp="1"/>
          </p:cNvSpPr>
          <p:nvPr>
            <p:ph type="title" hasCustomPrompt="1"/>
          </p:nvPr>
        </p:nvSpPr>
        <p:spPr>
          <a:xfrm>
            <a:off x="674369" y="480060"/>
            <a:ext cx="7843267" cy="411480"/>
          </a:xfrm>
        </p:spPr>
        <p:txBody>
          <a:bodyPr>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622979" y="1"/>
            <a:ext cx="51390" cy="80909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srgbClr val="FFFFFF"/>
              </a:solidFill>
            </a:endParaRPr>
          </a:p>
        </p:txBody>
      </p:sp>
      <p:sp>
        <p:nvSpPr>
          <p:cNvPr id="4" name="Text Placeholder 3"/>
          <p:cNvSpPr>
            <a:spLocks noGrp="1"/>
          </p:cNvSpPr>
          <p:nvPr>
            <p:ph type="body" sz="quarter" idx="10"/>
          </p:nvPr>
        </p:nvSpPr>
        <p:spPr>
          <a:xfrm>
            <a:off x="628650" y="1140619"/>
            <a:ext cx="7888288" cy="3389710"/>
          </a:xfrm>
        </p:spPr>
        <p:txBody>
          <a:bodyPr/>
          <a:lstStyle>
            <a:lvl1pPr>
              <a:lnSpc>
                <a:spcPct val="100000"/>
              </a:lnSpc>
              <a:spcBef>
                <a:spcPts val="900"/>
              </a:spcBef>
              <a:defRPr sz="2100">
                <a:latin typeface="Franklin Gothic Medium" panose="020B0603020102020204" pitchFamily="34" charset="0"/>
              </a:defRPr>
            </a:lvl1pPr>
            <a:lvl2pPr marL="385763" indent="-128588">
              <a:lnSpc>
                <a:spcPct val="100000"/>
              </a:lnSpc>
              <a:buFont typeface="Franklin Gothic Medium" panose="020B0603020102020204" pitchFamily="34" charset="0"/>
              <a:buChar char="−"/>
              <a:defRPr sz="1800">
                <a:latin typeface="Franklin Gothic Medium" panose="020B0603020102020204" pitchFamily="34" charset="0"/>
              </a:defRPr>
            </a:lvl2pPr>
            <a:lvl3pPr>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Cover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3556000" y="2639292"/>
            <a:ext cx="5068727" cy="595745"/>
          </a:xfrm>
        </p:spPr>
        <p:txBody>
          <a:bodyPr anchor="b">
            <a:normAutofit/>
          </a:bodyPr>
          <a:lstStyle>
            <a:lvl1pPr algn="r">
              <a:lnSpc>
                <a:spcPct val="90000"/>
              </a:lnSpc>
              <a:defRPr sz="2100" i="0" baseline="0">
                <a:solidFill>
                  <a:schemeClr val="accent3"/>
                </a:solidFill>
                <a:latin typeface="Franklin Gothic Demi Cond" panose="020B0706030402020204" pitchFamily="34" charset="0"/>
                <a:cs typeface="Times New Roman" panose="02020603050405020304" pitchFamily="18" charset="0"/>
              </a:defRPr>
            </a:lvl1pPr>
          </a:lstStyle>
          <a:p>
            <a:r>
              <a:rPr lang="en-US" dirty="0"/>
              <a:t>Presentation Title</a:t>
            </a:r>
            <a:br>
              <a:rPr lang="en-US" dirty="0"/>
            </a:br>
            <a:r>
              <a:rPr lang="en-US" dirty="0"/>
              <a:t>2 Lines Maximum</a:t>
            </a:r>
          </a:p>
        </p:txBody>
      </p:sp>
      <p:sp>
        <p:nvSpPr>
          <p:cNvPr id="3" name="Subtitle 2"/>
          <p:cNvSpPr>
            <a:spLocks noGrp="1"/>
          </p:cNvSpPr>
          <p:nvPr>
            <p:ph type="subTitle" idx="1" hasCustomPrompt="1"/>
          </p:nvPr>
        </p:nvSpPr>
        <p:spPr>
          <a:xfrm>
            <a:off x="3556000" y="1953491"/>
            <a:ext cx="5068727" cy="553965"/>
          </a:xfrm>
        </p:spPr>
        <p:txBody>
          <a:bodyPr anchor="b">
            <a:normAutofit/>
          </a:bodyPr>
          <a:lstStyle>
            <a:lvl1pPr marL="0" indent="0" algn="r">
              <a:buNone/>
              <a:defRPr sz="1500" baseline="0">
                <a:solidFill>
                  <a:schemeClr val="accent3"/>
                </a:solidFill>
                <a:latin typeface="Franklin Gothic Demi Cond" panose="020B07060304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Presentation subtitle, author, date</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773897"/>
            <a:ext cx="7863840" cy="3497580"/>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
        <p:nvSpPr>
          <p:cNvPr id="11" name="Text Placeholder 10"/>
          <p:cNvSpPr>
            <a:spLocks noGrp="1"/>
          </p:cNvSpPr>
          <p:nvPr>
            <p:ph type="body" sz="quarter" idx="13" hasCustomPrompt="1"/>
          </p:nvPr>
        </p:nvSpPr>
        <p:spPr>
          <a:xfrm>
            <a:off x="628650" y="61913"/>
            <a:ext cx="7863840" cy="617220"/>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773897"/>
            <a:ext cx="7886700" cy="4040558"/>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53C7EC-4183-4A49-AA31-43DB6B371BA9}" type="datetimeFigureOut">
              <a:rPr lang="en-US" altLang="en-US" smtClean="0"/>
              <a:pPr/>
              <a:t>9/7/2023</a:t>
            </a:fld>
            <a:endParaRPr lang="en-US" alt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629D80-7A62-4C54-B10B-D0DC97D98609}" type="slidenum">
              <a:rPr lang="en-US" altLang="en-US" smtClean="0"/>
              <a:pPr/>
              <a:t>‹#›</a:t>
            </a:fld>
            <a:endParaRPr lang="en-US" alt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head, Text">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1163782"/>
            <a:ext cx="7886700" cy="3131993"/>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
        <p:nvSpPr>
          <p:cNvPr id="11" name="Text Placeholder 10"/>
          <p:cNvSpPr>
            <a:spLocks noGrp="1"/>
          </p:cNvSpPr>
          <p:nvPr>
            <p:ph type="body" sz="quarter" idx="13" hasCustomPrompt="1"/>
          </p:nvPr>
        </p:nvSpPr>
        <p:spPr>
          <a:xfrm>
            <a:off x="628650" y="6191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4" name="Text Placeholder 3"/>
          <p:cNvSpPr>
            <a:spLocks noGrp="1"/>
          </p:cNvSpPr>
          <p:nvPr>
            <p:ph type="body" sz="quarter" idx="14" hasCustomPrompt="1"/>
          </p:nvPr>
        </p:nvSpPr>
        <p:spPr>
          <a:xfrm>
            <a:off x="628650" y="682153"/>
            <a:ext cx="7886700" cy="421481"/>
          </a:xfrm>
        </p:spPr>
        <p:txBody>
          <a:bodyPr>
            <a:noAutofit/>
          </a:bodyPr>
          <a:lstStyle>
            <a:lvl1pPr marL="0" indent="0">
              <a:buNone/>
              <a:defRPr sz="1500" b="0" i="1" baseline="0">
                <a:solidFill>
                  <a:schemeClr val="accent3"/>
                </a:solidFill>
                <a:latin typeface="+mj-lt"/>
              </a:defRPr>
            </a:lvl1pPr>
            <a:lvl2pPr marL="257175" indent="0">
              <a:buNone/>
              <a:defRPr i="1">
                <a:solidFill>
                  <a:schemeClr val="accent3"/>
                </a:solidFill>
                <a:latin typeface="+mj-lt"/>
              </a:defRPr>
            </a:lvl2pPr>
            <a:lvl3pPr marL="514350" indent="0">
              <a:buNone/>
              <a:defRPr i="1">
                <a:solidFill>
                  <a:schemeClr val="accent3"/>
                </a:solidFill>
                <a:latin typeface="+mj-lt"/>
              </a:defRPr>
            </a:lvl3pPr>
            <a:lvl4pPr marL="771525" indent="0">
              <a:buNone/>
              <a:defRPr i="1">
                <a:solidFill>
                  <a:schemeClr val="accent3"/>
                </a:solidFill>
                <a:latin typeface="+mj-lt"/>
              </a:defRPr>
            </a:lvl4pPr>
            <a:lvl5pPr marL="1028700" indent="0">
              <a:buNone/>
              <a:defRPr i="1">
                <a:solidFill>
                  <a:schemeClr val="accent3"/>
                </a:solidFill>
                <a:latin typeface="+mj-lt"/>
              </a:defRPr>
            </a:lvl5pPr>
          </a:lstStyle>
          <a:p>
            <a:pPr lvl="0"/>
            <a:r>
              <a:rPr lang="en-US" dirty="0"/>
              <a:t>Slide subhead/key point, two lines max, initial cap first word only</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ubhead, 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1163782"/>
            <a:ext cx="7886700" cy="3719060"/>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4" name="Text Placeholder 3"/>
          <p:cNvSpPr>
            <a:spLocks noGrp="1"/>
          </p:cNvSpPr>
          <p:nvPr>
            <p:ph type="body" sz="quarter" idx="14" hasCustomPrompt="1"/>
          </p:nvPr>
        </p:nvSpPr>
        <p:spPr>
          <a:xfrm>
            <a:off x="628650" y="682153"/>
            <a:ext cx="7886700" cy="421481"/>
          </a:xfrm>
        </p:spPr>
        <p:txBody>
          <a:bodyPr>
            <a:noAutofit/>
          </a:bodyPr>
          <a:lstStyle>
            <a:lvl1pPr marL="0" indent="0">
              <a:buNone/>
              <a:defRPr sz="1500" b="0" i="1" baseline="0">
                <a:solidFill>
                  <a:schemeClr val="accent3"/>
                </a:solidFill>
                <a:latin typeface="+mj-lt"/>
              </a:defRPr>
            </a:lvl1pPr>
            <a:lvl2pPr marL="257175" indent="0">
              <a:buNone/>
              <a:defRPr i="1">
                <a:solidFill>
                  <a:schemeClr val="accent3"/>
                </a:solidFill>
                <a:latin typeface="+mj-lt"/>
              </a:defRPr>
            </a:lvl2pPr>
            <a:lvl3pPr marL="514350" indent="0">
              <a:buNone/>
              <a:defRPr i="1">
                <a:solidFill>
                  <a:schemeClr val="accent3"/>
                </a:solidFill>
                <a:latin typeface="+mj-lt"/>
              </a:defRPr>
            </a:lvl3pPr>
            <a:lvl4pPr marL="771525" indent="0">
              <a:buNone/>
              <a:defRPr i="1">
                <a:solidFill>
                  <a:schemeClr val="accent3"/>
                </a:solidFill>
                <a:latin typeface="+mj-lt"/>
              </a:defRPr>
            </a:lvl4pPr>
            <a:lvl5pPr marL="1028700" indent="0">
              <a:buNone/>
              <a:defRPr i="1">
                <a:solidFill>
                  <a:schemeClr val="accent3"/>
                </a:solidFill>
                <a:latin typeface="+mj-lt"/>
              </a:defRPr>
            </a:lvl5pPr>
          </a:lstStyle>
          <a:p>
            <a:pPr lvl="0"/>
            <a:r>
              <a:rPr lang="en-US" dirty="0"/>
              <a:t>Slide subhead/key point, two lines max, initial cap first word only</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Title, Text">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773898"/>
            <a:ext cx="7886700" cy="3521878"/>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15716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8" name="Rectangle 7"/>
          <p:cNvSpPr/>
          <p:nvPr userDrawn="1"/>
        </p:nvSpPr>
        <p:spPr>
          <a:xfrm>
            <a:off x="0" y="-11608"/>
            <a:ext cx="9144000" cy="240208"/>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9" name="Title 1"/>
          <p:cNvSpPr>
            <a:spLocks noGrp="1"/>
          </p:cNvSpPr>
          <p:nvPr>
            <p:ph type="ctrTitle" hasCustomPrompt="1"/>
          </p:nvPr>
        </p:nvSpPr>
        <p:spPr>
          <a:xfrm>
            <a:off x="95251" y="-11608"/>
            <a:ext cx="8905875" cy="240208"/>
          </a:xfrm>
        </p:spPr>
        <p:txBody>
          <a:bodyPr anchor="ctr">
            <a:noAutofit/>
          </a:bodyPr>
          <a:lstStyle>
            <a:lvl1pPr algn="l">
              <a:defRPr sz="105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DIVIDER - USE ONLY IF NEEDED TO DIFFERENTIATE BETWEEN DISTINCT SECTIONS; DO NOT REPEAT SLIDE TITLES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Title, 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773897"/>
            <a:ext cx="7886700" cy="4040558"/>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15716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8" name="Rectangle 7"/>
          <p:cNvSpPr/>
          <p:nvPr userDrawn="1"/>
        </p:nvSpPr>
        <p:spPr>
          <a:xfrm>
            <a:off x="0" y="-11608"/>
            <a:ext cx="9144000" cy="240208"/>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9" name="Title 1"/>
          <p:cNvSpPr>
            <a:spLocks noGrp="1"/>
          </p:cNvSpPr>
          <p:nvPr>
            <p:ph type="ctrTitle" hasCustomPrompt="1"/>
          </p:nvPr>
        </p:nvSpPr>
        <p:spPr>
          <a:xfrm>
            <a:off x="95251" y="-11608"/>
            <a:ext cx="8905875" cy="240208"/>
          </a:xfrm>
        </p:spPr>
        <p:txBody>
          <a:bodyPr anchor="ctr">
            <a:noAutofit/>
          </a:bodyPr>
          <a:lstStyle>
            <a:lvl1pPr algn="l">
              <a:defRPr sz="105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DIVIDER - USE ONLY IF NEEDED TO DIFFERENTIATE BETWEEN DISTINCT SECTIONS; DO NOT REPEAT SLIDE TITLES</a:t>
            </a: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2 Col-Title-Text">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Text Placeholder 8"/>
          <p:cNvSpPr>
            <a:spLocks noGrp="1"/>
          </p:cNvSpPr>
          <p:nvPr>
            <p:ph type="body" sz="quarter" idx="14" hasCustomPrompt="1"/>
          </p:nvPr>
        </p:nvSpPr>
        <p:spPr>
          <a:xfrm>
            <a:off x="4690872" y="1248349"/>
            <a:ext cx="3840480" cy="3047426"/>
          </a:xfrm>
        </p:spPr>
        <p:txBody>
          <a:bodyPr>
            <a:noAutofit/>
          </a:bodyPr>
          <a:lstStyle>
            <a:lvl1pPr marL="0" indent="0">
              <a:lnSpc>
                <a:spcPct val="100000"/>
              </a:lnSpc>
              <a:spcBef>
                <a:spcPts val="750"/>
              </a:spcBef>
              <a:buFontTx/>
              <a:buNone/>
              <a:defRPr sz="1500" baseline="0">
                <a:latin typeface="Franklin Gothic Medium Cond" panose="020B0606030402020204" pitchFamily="34" charset="0"/>
              </a:defRPr>
            </a:lvl1pPr>
            <a:lvl2pPr marL="214313" indent="-128588">
              <a:lnSpc>
                <a:spcPct val="100000"/>
              </a:lnSpc>
              <a:spcBef>
                <a:spcPts val="0"/>
              </a:spcBef>
              <a:buFont typeface="Arial" panose="020B0604020202020204" pitchFamily="34" charset="0"/>
              <a:buChar char="•"/>
              <a:tabLst/>
              <a:defRPr sz="1500">
                <a:latin typeface="Franklin Gothic Medium Cond" panose="020B0606030402020204" pitchFamily="34" charset="0"/>
              </a:defRPr>
            </a:lvl2pPr>
            <a:lvl3pPr marL="428625" indent="-130969">
              <a:lnSpc>
                <a:spcPct val="100000"/>
              </a:lnSpc>
              <a:spcBef>
                <a:spcPts val="0"/>
              </a:spcBef>
              <a:buFont typeface="Franklin Gothic Medium Cond" panose="020B0606030402020204" pitchFamily="34" charset="0"/>
              <a:buChar char="–"/>
              <a:defRPr sz="150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8" name="Text Placeholder 4"/>
          <p:cNvSpPr>
            <a:spLocks noGrp="1"/>
          </p:cNvSpPr>
          <p:nvPr>
            <p:ph type="body" sz="quarter" idx="16" hasCustomPrompt="1"/>
          </p:nvPr>
        </p:nvSpPr>
        <p:spPr>
          <a:xfrm>
            <a:off x="628650" y="865585"/>
            <a:ext cx="3840480" cy="339328"/>
          </a:xfrm>
          <a:gradFill flip="none" rotWithShape="1">
            <a:gsLst>
              <a:gs pos="0">
                <a:srgbClr val="728F3B"/>
              </a:gs>
              <a:gs pos="100000">
                <a:schemeClr val="accent1"/>
              </a:gs>
            </a:gsLst>
            <a:lin ang="5400000" scaled="1"/>
            <a:tileRect/>
          </a:gra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83124" y="865585"/>
            <a:ext cx="3840480" cy="339328"/>
          </a:xfrm>
          <a:gradFill>
            <a:gsLst>
              <a:gs pos="0">
                <a:srgbClr val="728F3B"/>
              </a:gs>
              <a:gs pos="100000">
                <a:schemeClr val="accent1"/>
              </a:gs>
            </a:gsLst>
            <a:lin ang="5400000" scaled="1"/>
          </a:gra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4" name="Text Placeholder 3"/>
          <p:cNvSpPr>
            <a:spLocks noGrp="1"/>
          </p:cNvSpPr>
          <p:nvPr>
            <p:ph type="body" sz="quarter" idx="18" hasCustomPrompt="1"/>
          </p:nvPr>
        </p:nvSpPr>
        <p:spPr>
          <a:xfrm>
            <a:off x="628651" y="1247775"/>
            <a:ext cx="3840163" cy="3047426"/>
          </a:xfrm>
        </p:spPr>
        <p:txBody>
          <a:bodyPr>
            <a:noAutofit/>
          </a:bodyPr>
          <a:lstStyle>
            <a:lvl1pPr marL="0" indent="0">
              <a:lnSpc>
                <a:spcPct val="100000"/>
              </a:lnSpc>
              <a:spcBef>
                <a:spcPts val="750"/>
              </a:spcBef>
              <a:buFontTx/>
              <a:buNone/>
              <a:defRPr sz="1500" baseline="0">
                <a:latin typeface="Franklin Gothic Medium Cond" panose="020B0606030402020204" pitchFamily="34" charset="0"/>
              </a:defRPr>
            </a:lvl1pPr>
            <a:lvl2pPr marL="214313" indent="-128588">
              <a:lnSpc>
                <a:spcPct val="100000"/>
              </a:lnSpc>
              <a:spcBef>
                <a:spcPts val="0"/>
              </a:spcBef>
              <a:buFont typeface="Arial" panose="020B0604020202020204" pitchFamily="34" charset="0"/>
              <a:buChar char="•"/>
              <a:defRPr sz="1500" baseline="0">
                <a:latin typeface="Franklin Gothic Medium Cond" panose="020B0606030402020204" pitchFamily="34" charset="0"/>
              </a:defRPr>
            </a:lvl2pPr>
            <a:lvl3pPr marL="428625" indent="-130969">
              <a:lnSpc>
                <a:spcPct val="100000"/>
              </a:lnSpc>
              <a:spcBef>
                <a:spcPts val="0"/>
              </a:spcBef>
              <a:buFont typeface="Franklin Gothic Medium" panose="020B0603020102020204" pitchFamily="34" charset="0"/>
              <a:buChar char="–"/>
              <a:defRPr sz="1500" baseline="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2 Col-Title-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Text Placeholder 8"/>
          <p:cNvSpPr>
            <a:spLocks noGrp="1"/>
          </p:cNvSpPr>
          <p:nvPr>
            <p:ph type="body" sz="quarter" idx="14" hasCustomPrompt="1"/>
          </p:nvPr>
        </p:nvSpPr>
        <p:spPr>
          <a:xfrm>
            <a:off x="4690872" y="1248350"/>
            <a:ext cx="3840480" cy="3497580"/>
          </a:xfrm>
        </p:spPr>
        <p:txBody>
          <a:bodyPr>
            <a:noAutofit/>
          </a:bodyPr>
          <a:lstStyle>
            <a:lvl1pPr marL="0" indent="0">
              <a:lnSpc>
                <a:spcPct val="100000"/>
              </a:lnSpc>
              <a:spcBef>
                <a:spcPts val="750"/>
              </a:spcBef>
              <a:buFontTx/>
              <a:buNone/>
              <a:defRPr sz="1500">
                <a:latin typeface="Franklin Gothic Medium Cond" panose="020B0606030402020204" pitchFamily="34" charset="0"/>
              </a:defRPr>
            </a:lvl1pPr>
            <a:lvl2pPr marL="214313" indent="-128588">
              <a:lnSpc>
                <a:spcPct val="100000"/>
              </a:lnSpc>
              <a:spcBef>
                <a:spcPts val="0"/>
              </a:spcBef>
              <a:buFont typeface="Arial" panose="020B0604020202020204" pitchFamily="34" charset="0"/>
              <a:buChar char="•"/>
              <a:tabLst/>
              <a:defRPr sz="1500">
                <a:latin typeface="Franklin Gothic Medium Cond" panose="020B0606030402020204" pitchFamily="34" charset="0"/>
              </a:defRPr>
            </a:lvl2pPr>
            <a:lvl3pPr marL="428625" indent="-130969">
              <a:lnSpc>
                <a:spcPct val="100000"/>
              </a:lnSpc>
              <a:spcBef>
                <a:spcPts val="0"/>
              </a:spcBef>
              <a:buFont typeface="Franklin Gothic Medium Cond" panose="020B0606030402020204" pitchFamily="34" charset="0"/>
              <a:buChar char="–"/>
              <a:defRPr sz="150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8" name="Text Placeholder 4"/>
          <p:cNvSpPr>
            <a:spLocks noGrp="1"/>
          </p:cNvSpPr>
          <p:nvPr>
            <p:ph type="body" sz="quarter" idx="16" hasCustomPrompt="1"/>
          </p:nvPr>
        </p:nvSpPr>
        <p:spPr>
          <a:xfrm>
            <a:off x="628650" y="86558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83124" y="86558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4" name="Text Placeholder 3"/>
          <p:cNvSpPr>
            <a:spLocks noGrp="1"/>
          </p:cNvSpPr>
          <p:nvPr>
            <p:ph type="body" sz="quarter" idx="18" hasCustomPrompt="1"/>
          </p:nvPr>
        </p:nvSpPr>
        <p:spPr>
          <a:xfrm>
            <a:off x="628651" y="1247775"/>
            <a:ext cx="3840163" cy="3497580"/>
          </a:xfrm>
        </p:spPr>
        <p:txBody>
          <a:bodyPr>
            <a:noAutofit/>
          </a:bodyPr>
          <a:lstStyle>
            <a:lvl1pPr marL="0" indent="0">
              <a:lnSpc>
                <a:spcPct val="100000"/>
              </a:lnSpc>
              <a:spcBef>
                <a:spcPts val="750"/>
              </a:spcBef>
              <a:buFontTx/>
              <a:buNone/>
              <a:defRPr sz="1500" baseline="0">
                <a:latin typeface="Franklin Gothic Medium Cond" panose="020B0606030402020204" pitchFamily="34" charset="0"/>
              </a:defRPr>
            </a:lvl1pPr>
            <a:lvl2pPr marL="214313" indent="-128588">
              <a:lnSpc>
                <a:spcPct val="100000"/>
              </a:lnSpc>
              <a:spcBef>
                <a:spcPts val="0"/>
              </a:spcBef>
              <a:buFont typeface="Arial" panose="020B0604020202020204" pitchFamily="34" charset="0"/>
              <a:buChar char="•"/>
              <a:defRPr sz="1500" baseline="0">
                <a:latin typeface="Franklin Gothic Medium Cond" panose="020B0606030402020204" pitchFamily="34" charset="0"/>
              </a:defRPr>
            </a:lvl2pPr>
            <a:lvl3pPr marL="428625" indent="-130969">
              <a:lnSpc>
                <a:spcPct val="100000"/>
              </a:lnSpc>
              <a:spcBef>
                <a:spcPts val="0"/>
              </a:spcBef>
              <a:buFont typeface="Franklin Gothic Medium" panose="020B0603020102020204" pitchFamily="34" charset="0"/>
              <a:buChar char="–"/>
              <a:defRPr sz="1500" baseline="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head, 2 Col-Title-Text">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Text Placeholder 8"/>
          <p:cNvSpPr>
            <a:spLocks noGrp="1"/>
          </p:cNvSpPr>
          <p:nvPr>
            <p:ph type="body" sz="quarter" idx="14" hasCustomPrompt="1"/>
          </p:nvPr>
        </p:nvSpPr>
        <p:spPr>
          <a:xfrm>
            <a:off x="4690872" y="1490662"/>
            <a:ext cx="3840480" cy="2805113"/>
          </a:xfrm>
        </p:spPr>
        <p:txBody>
          <a:bodyPr>
            <a:noAutofit/>
          </a:bodyPr>
          <a:lstStyle>
            <a:lvl1pPr marL="0" indent="0">
              <a:lnSpc>
                <a:spcPct val="100000"/>
              </a:lnSpc>
              <a:spcBef>
                <a:spcPts val="900"/>
              </a:spcBef>
              <a:spcAft>
                <a:spcPts val="300"/>
              </a:spcAft>
              <a:buFontTx/>
              <a:buNone/>
              <a:defRPr sz="1500">
                <a:latin typeface="Franklin Gothic Medium Cond" panose="020B0606030402020204" pitchFamily="34" charset="0"/>
              </a:defRPr>
            </a:lvl1pPr>
            <a:lvl2pPr marL="214313" indent="-128588">
              <a:lnSpc>
                <a:spcPct val="100000"/>
              </a:lnSpc>
              <a:spcBef>
                <a:spcPts val="0"/>
              </a:spcBef>
              <a:spcAft>
                <a:spcPts val="300"/>
              </a:spcAft>
              <a:buFont typeface="Arial" panose="020B0604020202020204" pitchFamily="34" charset="0"/>
              <a:buChar char="•"/>
              <a:tabLst/>
              <a:defRPr sz="1500">
                <a:latin typeface="Franklin Gothic Medium Cond" panose="020B0606030402020204" pitchFamily="34" charset="0"/>
              </a:defRPr>
            </a:lvl2pPr>
            <a:lvl3pPr marL="428625" indent="-130969">
              <a:lnSpc>
                <a:spcPct val="100000"/>
              </a:lnSpc>
              <a:spcBef>
                <a:spcPts val="0"/>
              </a:spcBef>
              <a:spcAft>
                <a:spcPts val="300"/>
              </a:spcAft>
              <a:buFont typeface="Franklin Gothic Medium Cond" panose="020B0606030402020204" pitchFamily="34" charset="0"/>
              <a:buChar char="–"/>
              <a:defRPr sz="150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8" name="Text Placeholder 4"/>
          <p:cNvSpPr>
            <a:spLocks noGrp="1"/>
          </p:cNvSpPr>
          <p:nvPr>
            <p:ph type="body" sz="quarter" idx="16" hasCustomPrompt="1"/>
          </p:nvPr>
        </p:nvSpPr>
        <p:spPr>
          <a:xfrm>
            <a:off x="628650" y="115133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83124" y="115133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4" name="Text Placeholder 3"/>
          <p:cNvSpPr>
            <a:spLocks noGrp="1"/>
          </p:cNvSpPr>
          <p:nvPr>
            <p:ph type="body" sz="quarter" idx="18" hasCustomPrompt="1"/>
          </p:nvPr>
        </p:nvSpPr>
        <p:spPr>
          <a:xfrm>
            <a:off x="628651" y="1490662"/>
            <a:ext cx="3840163" cy="2804618"/>
          </a:xfrm>
        </p:spPr>
        <p:txBody>
          <a:bodyPr>
            <a:noAutofit/>
          </a:bodyPr>
          <a:lstStyle>
            <a:lvl1pPr marL="0" indent="0">
              <a:lnSpc>
                <a:spcPct val="100000"/>
              </a:lnSpc>
              <a:spcBef>
                <a:spcPts val="900"/>
              </a:spcBef>
              <a:spcAft>
                <a:spcPts val="300"/>
              </a:spcAft>
              <a:buFontTx/>
              <a:buNone/>
              <a:defRPr sz="1500" baseline="0">
                <a:latin typeface="Franklin Gothic Medium Cond" panose="020B0606030402020204" pitchFamily="34" charset="0"/>
              </a:defRPr>
            </a:lvl1pPr>
            <a:lvl2pPr marL="214313" indent="-128588">
              <a:lnSpc>
                <a:spcPct val="100000"/>
              </a:lnSpc>
              <a:spcBef>
                <a:spcPts val="0"/>
              </a:spcBef>
              <a:spcAft>
                <a:spcPts val="300"/>
              </a:spcAft>
              <a:buFont typeface="Arial" panose="020B0604020202020204" pitchFamily="34" charset="0"/>
              <a:buChar char="•"/>
              <a:defRPr sz="1500" baseline="0">
                <a:latin typeface="Franklin Gothic Medium Cond" panose="020B0606030402020204" pitchFamily="34" charset="0"/>
              </a:defRPr>
            </a:lvl2pPr>
            <a:lvl3pPr marL="428625" indent="-130969">
              <a:lnSpc>
                <a:spcPct val="100000"/>
              </a:lnSpc>
              <a:spcBef>
                <a:spcPts val="0"/>
              </a:spcBef>
              <a:spcAft>
                <a:spcPts val="300"/>
              </a:spcAft>
              <a:buFont typeface="Franklin Gothic Medium" panose="020B0603020102020204" pitchFamily="34" charset="0"/>
              <a:buChar char="–"/>
              <a:defRPr sz="1500" baseline="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12" name="Text Placeholder 3"/>
          <p:cNvSpPr>
            <a:spLocks noGrp="1"/>
          </p:cNvSpPr>
          <p:nvPr>
            <p:ph type="body" sz="quarter" idx="19" hasCustomPrompt="1"/>
          </p:nvPr>
        </p:nvSpPr>
        <p:spPr>
          <a:xfrm>
            <a:off x="628650" y="615477"/>
            <a:ext cx="7886700" cy="469182"/>
          </a:xfrm>
        </p:spPr>
        <p:txBody>
          <a:bodyPr>
            <a:noAutofit/>
          </a:bodyPr>
          <a:lstStyle>
            <a:lvl1pPr marL="0" indent="0">
              <a:buNone/>
              <a:defRPr sz="1500" b="0" i="1" baseline="0">
                <a:solidFill>
                  <a:schemeClr val="accent3"/>
                </a:solidFill>
                <a:latin typeface="+mj-lt"/>
              </a:defRPr>
            </a:lvl1pPr>
            <a:lvl2pPr marL="257175" indent="0">
              <a:buNone/>
              <a:defRPr i="1">
                <a:solidFill>
                  <a:schemeClr val="accent3"/>
                </a:solidFill>
                <a:latin typeface="+mj-lt"/>
              </a:defRPr>
            </a:lvl2pPr>
            <a:lvl3pPr marL="514350" indent="0">
              <a:buNone/>
              <a:defRPr i="1">
                <a:solidFill>
                  <a:schemeClr val="accent3"/>
                </a:solidFill>
                <a:latin typeface="+mj-lt"/>
              </a:defRPr>
            </a:lvl3pPr>
            <a:lvl4pPr marL="771525" indent="0">
              <a:buNone/>
              <a:defRPr i="1">
                <a:solidFill>
                  <a:schemeClr val="accent3"/>
                </a:solidFill>
                <a:latin typeface="+mj-lt"/>
              </a:defRPr>
            </a:lvl4pPr>
            <a:lvl5pPr marL="1028700" indent="0">
              <a:buNone/>
              <a:defRPr i="1">
                <a:solidFill>
                  <a:schemeClr val="accent3"/>
                </a:solidFill>
                <a:latin typeface="+mj-lt"/>
              </a:defRPr>
            </a:lvl5pPr>
          </a:lstStyle>
          <a:p>
            <a:pPr lvl="0"/>
            <a:r>
              <a:rPr lang="en-US" dirty="0"/>
              <a:t>Slide subhead/key point, two lines max, initial cap first word only</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ubhead, 2 Col-Title-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Text Placeholder 8"/>
          <p:cNvSpPr>
            <a:spLocks noGrp="1"/>
          </p:cNvSpPr>
          <p:nvPr>
            <p:ph type="body" sz="quarter" idx="14" hasCustomPrompt="1"/>
          </p:nvPr>
        </p:nvSpPr>
        <p:spPr>
          <a:xfrm>
            <a:off x="4690872" y="1490663"/>
            <a:ext cx="3840480" cy="3255267"/>
          </a:xfrm>
        </p:spPr>
        <p:txBody>
          <a:bodyPr>
            <a:noAutofit/>
          </a:bodyPr>
          <a:lstStyle>
            <a:lvl1pPr marL="0" indent="0">
              <a:lnSpc>
                <a:spcPct val="100000"/>
              </a:lnSpc>
              <a:spcBef>
                <a:spcPts val="900"/>
              </a:spcBef>
              <a:spcAft>
                <a:spcPts val="300"/>
              </a:spcAft>
              <a:buFontTx/>
              <a:buNone/>
              <a:defRPr sz="1500">
                <a:latin typeface="Franklin Gothic Medium Cond" panose="020B0606030402020204" pitchFamily="34" charset="0"/>
              </a:defRPr>
            </a:lvl1pPr>
            <a:lvl2pPr marL="214313" indent="-128588">
              <a:lnSpc>
                <a:spcPct val="100000"/>
              </a:lnSpc>
              <a:spcBef>
                <a:spcPts val="0"/>
              </a:spcBef>
              <a:spcAft>
                <a:spcPts val="300"/>
              </a:spcAft>
              <a:buFont typeface="Arial" panose="020B0604020202020204" pitchFamily="34" charset="0"/>
              <a:buChar char="•"/>
              <a:tabLst/>
              <a:defRPr sz="1500">
                <a:latin typeface="Franklin Gothic Medium Cond" panose="020B0606030402020204" pitchFamily="34" charset="0"/>
              </a:defRPr>
            </a:lvl2pPr>
            <a:lvl3pPr marL="428625" indent="-130969">
              <a:lnSpc>
                <a:spcPct val="100000"/>
              </a:lnSpc>
              <a:spcBef>
                <a:spcPts val="0"/>
              </a:spcBef>
              <a:spcAft>
                <a:spcPts val="300"/>
              </a:spcAft>
              <a:buFont typeface="Franklin Gothic Medium Cond" panose="020B0606030402020204" pitchFamily="34" charset="0"/>
              <a:buChar char="–"/>
              <a:defRPr sz="150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8" name="Text Placeholder 4"/>
          <p:cNvSpPr>
            <a:spLocks noGrp="1"/>
          </p:cNvSpPr>
          <p:nvPr>
            <p:ph type="body" sz="quarter" idx="16" hasCustomPrompt="1"/>
          </p:nvPr>
        </p:nvSpPr>
        <p:spPr>
          <a:xfrm>
            <a:off x="628650" y="115133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83124" y="115133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4" name="Text Placeholder 3"/>
          <p:cNvSpPr>
            <a:spLocks noGrp="1"/>
          </p:cNvSpPr>
          <p:nvPr>
            <p:ph type="body" sz="quarter" idx="18" hasCustomPrompt="1"/>
          </p:nvPr>
        </p:nvSpPr>
        <p:spPr>
          <a:xfrm>
            <a:off x="628651" y="1490662"/>
            <a:ext cx="3840163" cy="3254693"/>
          </a:xfrm>
        </p:spPr>
        <p:txBody>
          <a:bodyPr>
            <a:noAutofit/>
          </a:bodyPr>
          <a:lstStyle>
            <a:lvl1pPr marL="0" indent="0">
              <a:lnSpc>
                <a:spcPct val="100000"/>
              </a:lnSpc>
              <a:spcBef>
                <a:spcPts val="900"/>
              </a:spcBef>
              <a:spcAft>
                <a:spcPts val="300"/>
              </a:spcAft>
              <a:buFontTx/>
              <a:buNone/>
              <a:defRPr sz="1500" baseline="0">
                <a:latin typeface="Franklin Gothic Medium Cond" panose="020B0606030402020204" pitchFamily="34" charset="0"/>
              </a:defRPr>
            </a:lvl1pPr>
            <a:lvl2pPr marL="214313" indent="-128588">
              <a:lnSpc>
                <a:spcPct val="100000"/>
              </a:lnSpc>
              <a:spcBef>
                <a:spcPts val="0"/>
              </a:spcBef>
              <a:spcAft>
                <a:spcPts val="300"/>
              </a:spcAft>
              <a:buFont typeface="Arial" panose="020B0604020202020204" pitchFamily="34" charset="0"/>
              <a:buChar char="•"/>
              <a:defRPr sz="1500" baseline="0">
                <a:latin typeface="Franklin Gothic Medium Cond" panose="020B0606030402020204" pitchFamily="34" charset="0"/>
              </a:defRPr>
            </a:lvl2pPr>
            <a:lvl3pPr marL="428625" indent="-130969">
              <a:lnSpc>
                <a:spcPct val="100000"/>
              </a:lnSpc>
              <a:spcBef>
                <a:spcPts val="0"/>
              </a:spcBef>
              <a:spcAft>
                <a:spcPts val="300"/>
              </a:spcAft>
              <a:buFont typeface="Franklin Gothic Medium" panose="020B0603020102020204" pitchFamily="34" charset="0"/>
              <a:buChar char="–"/>
              <a:defRPr sz="1500" baseline="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12" name="Text Placeholder 3"/>
          <p:cNvSpPr>
            <a:spLocks noGrp="1"/>
          </p:cNvSpPr>
          <p:nvPr>
            <p:ph type="body" sz="quarter" idx="19" hasCustomPrompt="1"/>
          </p:nvPr>
        </p:nvSpPr>
        <p:spPr>
          <a:xfrm>
            <a:off x="628650" y="615477"/>
            <a:ext cx="7886700" cy="469182"/>
          </a:xfrm>
        </p:spPr>
        <p:txBody>
          <a:bodyPr>
            <a:noAutofit/>
          </a:bodyPr>
          <a:lstStyle>
            <a:lvl1pPr marL="0" indent="0">
              <a:buNone/>
              <a:defRPr sz="1500" b="0" i="1" baseline="0">
                <a:solidFill>
                  <a:schemeClr val="accent3"/>
                </a:solidFill>
                <a:latin typeface="+mj-lt"/>
              </a:defRPr>
            </a:lvl1pPr>
            <a:lvl2pPr marL="257175" indent="0">
              <a:buNone/>
              <a:defRPr i="1">
                <a:solidFill>
                  <a:schemeClr val="accent3"/>
                </a:solidFill>
                <a:latin typeface="+mj-lt"/>
              </a:defRPr>
            </a:lvl2pPr>
            <a:lvl3pPr marL="514350" indent="0">
              <a:buNone/>
              <a:defRPr i="1">
                <a:solidFill>
                  <a:schemeClr val="accent3"/>
                </a:solidFill>
                <a:latin typeface="+mj-lt"/>
              </a:defRPr>
            </a:lvl3pPr>
            <a:lvl4pPr marL="771525" indent="0">
              <a:buNone/>
              <a:defRPr i="1">
                <a:solidFill>
                  <a:schemeClr val="accent3"/>
                </a:solidFill>
                <a:latin typeface="+mj-lt"/>
              </a:defRPr>
            </a:lvl4pPr>
            <a:lvl5pPr marL="1028700" indent="0">
              <a:buNone/>
              <a:defRPr i="1">
                <a:solidFill>
                  <a:schemeClr val="accent3"/>
                </a:solidFill>
                <a:latin typeface="+mj-lt"/>
              </a:defRPr>
            </a:lvl5pPr>
          </a:lstStyle>
          <a:p>
            <a:pPr lvl="0"/>
            <a:r>
              <a:rPr lang="en-US" dirty="0"/>
              <a:t>Slide subhead/key point, two lines max, initial cap first word only</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2 Col-Title-Chart-Table">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5" name="Text Placeholder 4"/>
          <p:cNvSpPr>
            <a:spLocks noGrp="1"/>
          </p:cNvSpPr>
          <p:nvPr>
            <p:ph type="body" sz="quarter" idx="16" hasCustomPrompt="1"/>
          </p:nvPr>
        </p:nvSpPr>
        <p:spPr>
          <a:xfrm>
            <a:off x="628649" y="86558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90872" y="865585"/>
            <a:ext cx="3840480" cy="339328"/>
          </a:xfrm>
          <a:solidFill>
            <a:srgbClr val="728F3B"/>
          </a:solidFill>
        </p:spPr>
        <p:txBody>
          <a:bodyP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9" name="Content Placeholder 8"/>
          <p:cNvSpPr>
            <a:spLocks noGrp="1"/>
          </p:cNvSpPr>
          <p:nvPr>
            <p:ph sz="quarter" idx="18" hasCustomPrompt="1"/>
          </p:nvPr>
        </p:nvSpPr>
        <p:spPr>
          <a:xfrm>
            <a:off x="628651" y="1204913"/>
            <a:ext cx="3840479" cy="3017520"/>
          </a:xfrm>
        </p:spPr>
        <p:txBody>
          <a:bodyPr>
            <a:noAutofit/>
          </a:bodyPr>
          <a:lstStyle>
            <a:lvl1pPr marL="0" indent="0">
              <a:lnSpc>
                <a:spcPct val="100000"/>
              </a:lnSpc>
              <a:spcBef>
                <a:spcPts val="0"/>
              </a:spcBef>
              <a:spcAft>
                <a:spcPts val="450"/>
              </a:spcAft>
              <a:buFont typeface="Arial" panose="020B0604020202020204" pitchFamily="34" charset="0"/>
              <a:buNone/>
              <a:defRPr sz="1500" baseline="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
        <p:nvSpPr>
          <p:cNvPr id="13" name="Content Placeholder 12"/>
          <p:cNvSpPr>
            <a:spLocks noGrp="1"/>
          </p:cNvSpPr>
          <p:nvPr>
            <p:ph sz="quarter" idx="19" hasCustomPrompt="1"/>
          </p:nvPr>
        </p:nvSpPr>
        <p:spPr>
          <a:xfrm>
            <a:off x="4690872" y="1204913"/>
            <a:ext cx="3840480" cy="3017520"/>
          </a:xfrm>
        </p:spPr>
        <p:txBody>
          <a:bodyPr>
            <a:noAutofit/>
          </a:bodyPr>
          <a:lstStyle>
            <a:lvl1pPr marL="0" indent="0">
              <a:lnSpc>
                <a:spcPct val="100000"/>
              </a:lnSpc>
              <a:spcBef>
                <a:spcPts val="0"/>
              </a:spcBef>
              <a:spcAft>
                <a:spcPts val="450"/>
              </a:spcAft>
              <a:buNone/>
              <a:defRPr sz="150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2 Col-Title-Chart-Table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5" name="Text Placeholder 4"/>
          <p:cNvSpPr>
            <a:spLocks noGrp="1"/>
          </p:cNvSpPr>
          <p:nvPr>
            <p:ph type="body" sz="quarter" idx="16" hasCustomPrompt="1"/>
          </p:nvPr>
        </p:nvSpPr>
        <p:spPr>
          <a:xfrm>
            <a:off x="628649" y="86558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90872" y="865585"/>
            <a:ext cx="3840480" cy="339328"/>
          </a:xfrm>
          <a:solidFill>
            <a:srgbClr val="728F3B"/>
          </a:solidFill>
        </p:spPr>
        <p:txBody>
          <a:bodyP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9" name="Content Placeholder 8"/>
          <p:cNvSpPr>
            <a:spLocks noGrp="1"/>
          </p:cNvSpPr>
          <p:nvPr>
            <p:ph sz="quarter" idx="18" hasCustomPrompt="1"/>
          </p:nvPr>
        </p:nvSpPr>
        <p:spPr>
          <a:xfrm>
            <a:off x="628651" y="1204912"/>
            <a:ext cx="3840479" cy="3567113"/>
          </a:xfrm>
        </p:spPr>
        <p:txBody>
          <a:bodyPr>
            <a:noAutofit/>
          </a:bodyPr>
          <a:lstStyle>
            <a:lvl1pPr marL="0" indent="0">
              <a:lnSpc>
                <a:spcPct val="100000"/>
              </a:lnSpc>
              <a:spcBef>
                <a:spcPts val="0"/>
              </a:spcBef>
              <a:spcAft>
                <a:spcPts val="450"/>
              </a:spcAft>
              <a:buFont typeface="Arial" panose="020B0604020202020204" pitchFamily="34" charset="0"/>
              <a:buNone/>
              <a:defRPr sz="1500" baseline="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
        <p:nvSpPr>
          <p:cNvPr id="13" name="Content Placeholder 12"/>
          <p:cNvSpPr>
            <a:spLocks noGrp="1"/>
          </p:cNvSpPr>
          <p:nvPr>
            <p:ph sz="quarter" idx="19" hasCustomPrompt="1"/>
          </p:nvPr>
        </p:nvSpPr>
        <p:spPr>
          <a:xfrm>
            <a:off x="4690872" y="1204912"/>
            <a:ext cx="3840480" cy="3567113"/>
          </a:xfrm>
        </p:spPr>
        <p:txBody>
          <a:bodyPr>
            <a:noAutofit/>
          </a:bodyPr>
          <a:lstStyle>
            <a:lvl1pPr marL="0" indent="0">
              <a:lnSpc>
                <a:spcPct val="100000"/>
              </a:lnSpc>
              <a:spcBef>
                <a:spcPts val="0"/>
              </a:spcBef>
              <a:spcAft>
                <a:spcPts val="450"/>
              </a:spcAft>
              <a:buNone/>
              <a:defRPr sz="150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A19372-CA3D-4495-A886-694B3B9DA400}" type="datetimeFigureOut">
              <a:rPr lang="en-US" altLang="en-US" smtClean="0"/>
              <a:pPr/>
              <a:t>9/7/2023</a:t>
            </a:fld>
            <a:endParaRPr lang="en-US" alt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C3E112-B914-4B6F-A24D-5FA294E61FD3}" type="slidenum">
              <a:rPr lang="en-US" altLang="en-US" smtClean="0"/>
              <a:pPr/>
              <a:t>‹#›</a:t>
            </a:fld>
            <a:endParaRPr lang="en-US" alt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2 Col-Chart-Table">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Content Placeholder 8"/>
          <p:cNvSpPr>
            <a:spLocks noGrp="1"/>
          </p:cNvSpPr>
          <p:nvPr>
            <p:ph sz="quarter" idx="18" hasCustomPrompt="1"/>
          </p:nvPr>
        </p:nvSpPr>
        <p:spPr>
          <a:xfrm>
            <a:off x="628650" y="774954"/>
            <a:ext cx="3840480" cy="3429000"/>
          </a:xfrm>
        </p:spPr>
        <p:txBody>
          <a:bodyPr>
            <a:noAutofit/>
          </a:bodyPr>
          <a:lstStyle>
            <a:lvl1pPr marL="0" indent="0">
              <a:lnSpc>
                <a:spcPct val="100000"/>
              </a:lnSpc>
              <a:spcBef>
                <a:spcPts val="0"/>
              </a:spcBef>
              <a:spcAft>
                <a:spcPts val="450"/>
              </a:spcAft>
              <a:buFont typeface="Arial" panose="020B0604020202020204" pitchFamily="34" charset="0"/>
              <a:buNone/>
              <a:defRPr sz="1500" baseline="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
        <p:nvSpPr>
          <p:cNvPr id="13" name="Content Placeholder 12"/>
          <p:cNvSpPr>
            <a:spLocks noGrp="1"/>
          </p:cNvSpPr>
          <p:nvPr>
            <p:ph sz="quarter" idx="19" hasCustomPrompt="1"/>
          </p:nvPr>
        </p:nvSpPr>
        <p:spPr>
          <a:xfrm>
            <a:off x="4690872" y="774954"/>
            <a:ext cx="3840480" cy="3429000"/>
          </a:xfrm>
        </p:spPr>
        <p:txBody>
          <a:bodyPr>
            <a:noAutofit/>
          </a:bodyPr>
          <a:lstStyle>
            <a:lvl1pPr marL="0" indent="0">
              <a:lnSpc>
                <a:spcPct val="100000"/>
              </a:lnSpc>
              <a:spcBef>
                <a:spcPts val="0"/>
              </a:spcBef>
              <a:spcAft>
                <a:spcPts val="450"/>
              </a:spcAft>
              <a:buNone/>
              <a:defRPr sz="150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photographer</a:t>
            </a:r>
            <a:br>
              <a:rPr lang="en-US" dirty="0"/>
            </a:br>
            <a:r>
              <a:rPr lang="en-US" dirty="0"/>
              <a:t>NO clip art</a:t>
            </a:r>
          </a:p>
          <a:p>
            <a:pPr lvl="0"/>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2 Col-Chart-Table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Content Placeholder 8"/>
          <p:cNvSpPr>
            <a:spLocks noGrp="1"/>
          </p:cNvSpPr>
          <p:nvPr>
            <p:ph sz="quarter" idx="18" hasCustomPrompt="1"/>
          </p:nvPr>
        </p:nvSpPr>
        <p:spPr>
          <a:xfrm>
            <a:off x="628650" y="774954"/>
            <a:ext cx="3840480" cy="4004215"/>
          </a:xfrm>
        </p:spPr>
        <p:txBody>
          <a:bodyPr>
            <a:noAutofit/>
          </a:bodyPr>
          <a:lstStyle>
            <a:lvl1pPr marL="0" indent="0">
              <a:lnSpc>
                <a:spcPct val="100000"/>
              </a:lnSpc>
              <a:spcBef>
                <a:spcPts val="0"/>
              </a:spcBef>
              <a:spcAft>
                <a:spcPts val="450"/>
              </a:spcAft>
              <a:buFont typeface="Arial" panose="020B0604020202020204" pitchFamily="34" charset="0"/>
              <a:buNone/>
              <a:defRPr sz="1500" baseline="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
        <p:nvSpPr>
          <p:cNvPr id="13" name="Content Placeholder 12"/>
          <p:cNvSpPr>
            <a:spLocks noGrp="1"/>
          </p:cNvSpPr>
          <p:nvPr>
            <p:ph sz="quarter" idx="19" hasCustomPrompt="1"/>
          </p:nvPr>
        </p:nvSpPr>
        <p:spPr>
          <a:xfrm>
            <a:off x="4690872" y="774954"/>
            <a:ext cx="3840480" cy="4004215"/>
          </a:xfrm>
        </p:spPr>
        <p:txBody>
          <a:bodyPr>
            <a:noAutofit/>
          </a:bodyPr>
          <a:lstStyle>
            <a:lvl1pPr marL="0" indent="0">
              <a:lnSpc>
                <a:spcPct val="100000"/>
              </a:lnSpc>
              <a:spcBef>
                <a:spcPts val="0"/>
              </a:spcBef>
              <a:spcAft>
                <a:spcPts val="450"/>
              </a:spcAft>
              <a:buNone/>
              <a:defRPr sz="150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photographer</a:t>
            </a:r>
            <a:br>
              <a:rPr lang="en-US" dirty="0"/>
            </a:br>
            <a:r>
              <a:rPr lang="en-US" dirty="0"/>
              <a:t>NO clip art</a:t>
            </a:r>
          </a:p>
          <a:p>
            <a:pPr lvl="0"/>
            <a:endParaRPr lang="en-US"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ubhead, Text &amp; Photo-Chart-Table">
    <p:spTree>
      <p:nvGrpSpPr>
        <p:cNvPr id="1" name=""/>
        <p:cNvGrpSpPr/>
        <p:nvPr/>
      </p:nvGrpSpPr>
      <p:grpSpPr>
        <a:xfrm>
          <a:off x="0" y="0"/>
          <a:ext cx="0" cy="0"/>
          <a:chOff x="0" y="0"/>
          <a:chExt cx="0" cy="0"/>
        </a:xfrm>
      </p:grpSpPr>
      <p:sp>
        <p:nvSpPr>
          <p:cNvPr id="13" name="Content Placeholder 12"/>
          <p:cNvSpPr>
            <a:spLocks noGrp="1"/>
          </p:cNvSpPr>
          <p:nvPr>
            <p:ph sz="quarter" idx="19" hasCustomPrompt="1"/>
          </p:nvPr>
        </p:nvSpPr>
        <p:spPr>
          <a:xfrm>
            <a:off x="4572000" y="1"/>
            <a:ext cx="4563872" cy="5143499"/>
          </a:xfrm>
        </p:spPr>
        <p:txBody>
          <a:bodyPr>
            <a:noAutofit/>
          </a:bodyPr>
          <a:lstStyle>
            <a:lvl1pPr marL="0" indent="0">
              <a:lnSpc>
                <a:spcPct val="100000"/>
              </a:lnSpc>
              <a:spcBef>
                <a:spcPts val="0"/>
              </a:spcBef>
              <a:spcAft>
                <a:spcPts val="450"/>
              </a:spcAft>
              <a:buNone/>
              <a:defRPr sz="1500">
                <a:latin typeface="Franklin Gothic Medium Cond" panose="020B0606030402020204" pitchFamily="34" charset="0"/>
              </a:defRPr>
            </a:lvl1pPr>
          </a:lstStyle>
          <a:p>
            <a:pPr lvl="0"/>
            <a:r>
              <a:rPr lang="en-US" dirty="0"/>
              <a:t>Photo, chart, table (no clip art)</a:t>
            </a:r>
          </a:p>
          <a:p>
            <a:pPr lvl="0"/>
            <a:endParaRPr lang="en-US" dirty="0"/>
          </a:p>
        </p:txBody>
      </p:sp>
      <p:sp>
        <p:nvSpPr>
          <p:cNvPr id="9" name="Content Placeholder 8"/>
          <p:cNvSpPr>
            <a:spLocks noGrp="1"/>
          </p:cNvSpPr>
          <p:nvPr>
            <p:ph sz="quarter" idx="18" hasCustomPrompt="1"/>
          </p:nvPr>
        </p:nvSpPr>
        <p:spPr>
          <a:xfrm>
            <a:off x="457200" y="1010653"/>
            <a:ext cx="4114800" cy="4132847"/>
          </a:xfrm>
        </p:spPr>
        <p:txBody>
          <a:bodyPr>
            <a:noAutofit/>
          </a:bodyPr>
          <a:lstStyle>
            <a:lvl1pPr marL="0" indent="0">
              <a:lnSpc>
                <a:spcPct val="100000"/>
              </a:lnSpc>
              <a:spcBef>
                <a:spcPts val="0"/>
              </a:spcBef>
              <a:spcAft>
                <a:spcPts val="450"/>
              </a:spcAft>
              <a:buFont typeface="Arial" panose="020B0604020202020204" pitchFamily="34" charset="0"/>
              <a:buNone/>
              <a:defRPr sz="1500" baseline="0">
                <a:latin typeface="Franklin Gothic Medium Cond" panose="020B0606030402020204" pitchFamily="34" charset="0"/>
              </a:defRPr>
            </a:lvl1pPr>
          </a:lstStyle>
          <a:p>
            <a:pPr lvl="0"/>
            <a:r>
              <a:rPr lang="en-US" dirty="0"/>
              <a:t>Start typing here</a:t>
            </a:r>
          </a:p>
        </p:txBody>
      </p:sp>
      <p:sp>
        <p:nvSpPr>
          <p:cNvPr id="3" name="Text Placeholder 2"/>
          <p:cNvSpPr>
            <a:spLocks noGrp="1"/>
          </p:cNvSpPr>
          <p:nvPr>
            <p:ph type="body" sz="quarter" idx="20" hasCustomPrompt="1"/>
          </p:nvPr>
        </p:nvSpPr>
        <p:spPr>
          <a:xfrm>
            <a:off x="457200" y="496491"/>
            <a:ext cx="4114800" cy="514350"/>
          </a:xfrm>
        </p:spPr>
        <p:txBody>
          <a:bodyPr>
            <a:noAutofit/>
          </a:bodyPr>
          <a:lstStyle>
            <a:lvl1pPr marL="0" indent="0">
              <a:buNone/>
              <a:defRPr sz="1500" i="1">
                <a:solidFill>
                  <a:schemeClr val="accent3"/>
                </a:solidFill>
                <a:latin typeface="+mj-lt"/>
              </a:defRPr>
            </a:lvl1pPr>
          </a:lstStyle>
          <a:p>
            <a:pPr lvl="0"/>
            <a:r>
              <a:rPr lang="en-US" dirty="0"/>
              <a:t>Key point or subhead; 1-2 lines</a:t>
            </a:r>
          </a:p>
        </p:txBody>
      </p:sp>
      <p:sp>
        <p:nvSpPr>
          <p:cNvPr id="5" name="Text Placeholder 4"/>
          <p:cNvSpPr>
            <a:spLocks noGrp="1"/>
          </p:cNvSpPr>
          <p:nvPr>
            <p:ph type="body" sz="quarter" idx="21" hasCustomPrompt="1"/>
          </p:nvPr>
        </p:nvSpPr>
        <p:spPr>
          <a:xfrm>
            <a:off x="457200" y="0"/>
            <a:ext cx="4114800" cy="496491"/>
          </a:xfrm>
        </p:spPr>
        <p:txBody>
          <a:bodyPr anchor="b">
            <a:noAutofit/>
          </a:bodyPr>
          <a:lstStyle>
            <a:lvl1pPr marL="0" indent="0">
              <a:buNone/>
              <a:defRPr sz="2400" baseline="0">
                <a:solidFill>
                  <a:schemeClr val="tx2"/>
                </a:solidFill>
                <a:latin typeface="Franklin Gothic Demi Cond" panose="020B0706030402020204" pitchFamily="34" charset="0"/>
              </a:defRPr>
            </a:lvl1pPr>
          </a:lstStyle>
          <a:p>
            <a:pPr lvl="0"/>
            <a:r>
              <a:rPr lang="en-US" dirty="0"/>
              <a:t>Slide title; 1 line</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ysClr val="windowText" lastClr="000000"/>
                </a:solidFill>
                <a:latin typeface="Franklin Gothic Demi Cond" panose="020B0706030402020204" pitchFamily="34" charset="0"/>
              </a:defRPr>
            </a:lvl1pPr>
          </a:lstStyle>
          <a:p>
            <a:fld id="{11F27F3A-B3E9-41ED-AF8F-A365F10BB65F}" type="slidenum">
              <a:rPr lang="en-US" smtClean="0"/>
              <a:pPr/>
              <a:t>‹#›</a:t>
            </a:fld>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resenter Change Divider">
    <p:spTree>
      <p:nvGrpSpPr>
        <p:cNvPr id="1" name=""/>
        <p:cNvGrpSpPr/>
        <p:nvPr/>
      </p:nvGrpSpPr>
      <p:grpSpPr>
        <a:xfrm>
          <a:off x="0" y="0"/>
          <a:ext cx="0" cy="0"/>
          <a:chOff x="0" y="0"/>
          <a:chExt cx="0" cy="0"/>
        </a:xfrm>
      </p:grpSpPr>
      <p:sp>
        <p:nvSpPr>
          <p:cNvPr id="11" name="Rectangle 10"/>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94782"/>
            <a:ext cx="2057400" cy="103584"/>
          </a:xfrm>
        </p:spPr>
        <p:txBody>
          <a:bodyPr/>
          <a:lstStyle>
            <a:lvl1pPr algn="r">
              <a:defRPr sz="750">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7" name="Rectangle 6"/>
          <p:cNvSpPr/>
          <p:nvPr userDrawn="1"/>
        </p:nvSpPr>
        <p:spPr>
          <a:xfrm>
            <a:off x="0" y="1864817"/>
            <a:ext cx="9144000" cy="671214"/>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10" name="Title 1"/>
          <p:cNvSpPr>
            <a:spLocks noGrp="1"/>
          </p:cNvSpPr>
          <p:nvPr>
            <p:ph type="ctrTitle" hasCustomPrompt="1"/>
          </p:nvPr>
        </p:nvSpPr>
        <p:spPr>
          <a:xfrm>
            <a:off x="142875" y="1864817"/>
            <a:ext cx="8858250" cy="671214"/>
          </a:xfrm>
        </p:spPr>
        <p:txBody>
          <a:bodyPr anchor="ctr">
            <a:normAutofit/>
          </a:bodyPr>
          <a:lstStyle>
            <a:lvl1pPr algn="l">
              <a:defRPr sz="240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Presenter change divider: One line max</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0" y="1826544"/>
            <a:ext cx="9144000" cy="616744"/>
          </a:xfrm>
        </p:spPr>
        <p:txBody>
          <a:bodyPr anchor="b">
            <a:noAutofit/>
          </a:bodyPr>
          <a:lstStyle>
            <a:lvl1pPr marL="0" indent="0" algn="ctr">
              <a:buNone/>
              <a:defRPr sz="27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Questions</a:t>
            </a:r>
          </a:p>
        </p:txBody>
      </p:sp>
      <p:sp>
        <p:nvSpPr>
          <p:cNvPr id="8" name="Rectangle 7"/>
          <p:cNvSpPr/>
          <p:nvPr userDrawn="1"/>
        </p:nvSpPr>
        <p:spPr>
          <a:xfrm>
            <a:off x="0" y="-11608"/>
            <a:ext cx="9144000" cy="205740"/>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age &amp; Bar">
    <p:spTree>
      <p:nvGrpSpPr>
        <p:cNvPr id="1" name=""/>
        <p:cNvGrpSpPr/>
        <p:nvPr/>
      </p:nvGrpSpPr>
      <p:grpSpPr>
        <a:xfrm>
          <a:off x="0" y="0"/>
          <a:ext cx="0" cy="0"/>
          <a:chOff x="0" y="0"/>
          <a:chExt cx="0" cy="0"/>
        </a:xfrm>
      </p:grpSpPr>
      <p:sp>
        <p:nvSpPr>
          <p:cNvPr id="11" name="Rectangle 10"/>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94782"/>
            <a:ext cx="2057400" cy="103584"/>
          </a:xfrm>
        </p:spPr>
        <p:txBody>
          <a:bodyPr/>
          <a:lstStyle>
            <a:lvl1pPr algn="r">
              <a:defRPr sz="750">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age &amp; Bar - No NC">
    <p:spTree>
      <p:nvGrpSpPr>
        <p:cNvPr id="1" name=""/>
        <p:cNvGrpSpPr/>
        <p:nvPr/>
      </p:nvGrpSpPr>
      <p:grpSpPr>
        <a:xfrm>
          <a:off x="0" y="0"/>
          <a:ext cx="0" cy="0"/>
          <a:chOff x="0" y="0"/>
          <a:chExt cx="0" cy="0"/>
        </a:xfrm>
      </p:grpSpPr>
      <p:sp>
        <p:nvSpPr>
          <p:cNvPr id="11" name="Rectangle 10"/>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94782"/>
            <a:ext cx="2057400" cy="103584"/>
          </a:xfrm>
        </p:spPr>
        <p:txBody>
          <a:bodyPr/>
          <a:lstStyle>
            <a:lvl1pPr algn="r">
              <a:defRPr sz="750">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age &amp; Page No.">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900184" y="4994782"/>
            <a:ext cx="2057400" cy="103584"/>
          </a:xfrm>
        </p:spPr>
        <p:txBody>
          <a:bodyPr/>
          <a:lstStyle>
            <a:lvl1pPr algn="r">
              <a:defRPr sz="750">
                <a:solidFill>
                  <a:schemeClr val="tx1"/>
                </a:solidFill>
                <a:latin typeface="Franklin Gothic Demi Cond" panose="020B0706030402020204" pitchFamily="34" charset="0"/>
              </a:defRPr>
            </a:lvl1pPr>
          </a:lstStyle>
          <a:p>
            <a:fld id="{11F27F3A-B3E9-41ED-AF8F-A365F10BB65F}" type="slidenum">
              <a:rPr lang="en-US" smtClean="0">
                <a:solidFill>
                  <a:prstClr val="black"/>
                </a:solidFill>
              </a:rPr>
              <a:pPr/>
              <a:t>‹#›</a:t>
            </a:fld>
            <a:endParaRPr lang="en-US" dirty="0">
              <a:solidFill>
                <a:prstClr val="black"/>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Content Slide - Mtns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754380"/>
          </a:xfrm>
          <a:prstGeom prst="rect">
            <a:avLst/>
          </a:prstGeom>
        </p:spPr>
      </p:pic>
      <p:sp>
        <p:nvSpPr>
          <p:cNvPr id="11" name="Rectangle 10"/>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78581" y="4988123"/>
            <a:ext cx="2057400" cy="103584"/>
          </a:xfrm>
        </p:spPr>
        <p:txBody>
          <a:bodyPr/>
          <a:lstStyle>
            <a:lvl1pPr algn="l">
              <a:defRPr>
                <a:solidFill>
                  <a:schemeClr val="tx2"/>
                </a:solidFill>
              </a:defRPr>
            </a:lvl1pPr>
          </a:lstStyle>
          <a:p>
            <a:fld id="{11F27F3A-B3E9-41ED-AF8F-A365F10BB65F}" type="slidenum">
              <a:rPr lang="en-US" smtClean="0">
                <a:solidFill>
                  <a:srgbClr val="1F497D"/>
                </a:solidFill>
              </a:rPr>
              <a:pPr/>
              <a:t>‹#›</a:t>
            </a:fld>
            <a:endParaRPr lang="en-US">
              <a:solidFill>
                <a:srgbClr val="1F497D"/>
              </a:solidFill>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
        <p:nvSpPr>
          <p:cNvPr id="14" name="Title 1"/>
          <p:cNvSpPr>
            <a:spLocks noGrp="1"/>
          </p:cNvSpPr>
          <p:nvPr>
            <p:ph type="title"/>
          </p:nvPr>
        </p:nvSpPr>
        <p:spPr>
          <a:xfrm>
            <a:off x="733378" y="52598"/>
            <a:ext cx="4326895" cy="417911"/>
          </a:xfrm>
        </p:spPr>
        <p:txBody>
          <a:bodyPr>
            <a:normAutofit/>
          </a:bodyPr>
          <a:lstStyle>
            <a:lvl1pPr algn="l">
              <a:defRPr sz="1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15" name="Subtitle 2"/>
          <p:cNvSpPr>
            <a:spLocks noGrp="1"/>
          </p:cNvSpPr>
          <p:nvPr>
            <p:ph type="subTitle" idx="13"/>
          </p:nvPr>
        </p:nvSpPr>
        <p:spPr>
          <a:xfrm>
            <a:off x="733378" y="300031"/>
            <a:ext cx="4326895" cy="343826"/>
          </a:xfrm>
        </p:spPr>
        <p:txBody>
          <a:bodyPr anchor="ctr">
            <a:normAutofit/>
          </a:bodyPr>
          <a:lstStyle>
            <a:lvl1pPr marL="0" indent="0" algn="l">
              <a:buNone/>
              <a:defRPr sz="1050" baseline="0">
                <a:solidFill>
                  <a:schemeClr val="tx2"/>
                </a:solidFill>
                <a:latin typeface="Arial" panose="020B06040202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Click to edit Master subtitle style</a:t>
            </a:r>
          </a:p>
        </p:txBody>
      </p:sp>
      <p:sp>
        <p:nvSpPr>
          <p:cNvPr id="16" name="Content Placeholder 2"/>
          <p:cNvSpPr>
            <a:spLocks noGrp="1"/>
          </p:cNvSpPr>
          <p:nvPr>
            <p:ph idx="1" hasCustomPrompt="1"/>
          </p:nvPr>
        </p:nvSpPr>
        <p:spPr>
          <a:xfrm>
            <a:off x="628650" y="891289"/>
            <a:ext cx="7886700" cy="3566516"/>
          </a:xfrm>
        </p:spPr>
        <p:txBody>
          <a:bodyPr>
            <a:normAutofit/>
          </a:bodyPr>
          <a:lstStyle>
            <a:lvl1pPr>
              <a:defRPr sz="1350">
                <a:solidFill>
                  <a:srgbClr val="778591"/>
                </a:solidFill>
                <a:latin typeface="Arial" panose="020B0604020202020204" pitchFamily="34" charset="0"/>
                <a:cs typeface="Arial" panose="020B0604020202020204" pitchFamily="34" charset="0"/>
              </a:defRPr>
            </a:lvl1pPr>
            <a:lvl2pPr>
              <a:defRPr sz="1200">
                <a:solidFill>
                  <a:srgbClr val="778591"/>
                </a:solidFill>
                <a:latin typeface="Arial" panose="020B0604020202020204" pitchFamily="34" charset="0"/>
                <a:cs typeface="Arial" panose="020B0604020202020204" pitchFamily="34" charset="0"/>
              </a:defRPr>
            </a:lvl2pPr>
            <a:lvl3pPr>
              <a:defRPr sz="1200">
                <a:solidFill>
                  <a:srgbClr val="778591"/>
                </a:solidFill>
                <a:latin typeface="Arial" panose="020B0604020202020204" pitchFamily="34" charset="0"/>
                <a:cs typeface="Arial" panose="020B0604020202020204" pitchFamily="34" charset="0"/>
              </a:defRPr>
            </a:lvl3pPr>
            <a:lvl4pPr>
              <a:defRPr sz="900">
                <a:solidFill>
                  <a:srgbClr val="778591"/>
                </a:solidFill>
                <a:latin typeface="Arial" panose="020B0604020202020204" pitchFamily="34" charset="0"/>
                <a:cs typeface="Arial" panose="020B0604020202020204" pitchFamily="34" charset="0"/>
              </a:defRPr>
            </a:lvl4pPr>
            <a:lvl5pPr>
              <a:defRPr sz="9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A4C8D32-0CB2-4A36-A8E3-41EEBDDA76CB}" type="datetimeFigureOut">
              <a:rPr lang="en-US" altLang="en-US" smtClean="0"/>
              <a:pPr/>
              <a:t>9/7/2023</a:t>
            </a:fld>
            <a:endParaRPr lang="en-US" alt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FFA27BE-F2BD-4758-B48F-A1B9B5C16F3E}" type="slidenum">
              <a:rPr lang="en-US" altLang="en-US" smtClean="0"/>
              <a:pPr/>
              <a:t>‹#›</a:t>
            </a:fld>
            <a:endParaRPr lang="en-US" alt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150" y="1489332"/>
            <a:ext cx="1895338" cy="1412537"/>
          </a:xfrm>
          <a:prstGeom prst="rect">
            <a:avLst/>
          </a:prstGeom>
        </p:spPr>
      </p:pic>
      <p:sp>
        <p:nvSpPr>
          <p:cNvPr id="10" name="Rectangle 9"/>
          <p:cNvSpPr/>
          <p:nvPr/>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85800"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685800"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1" y="1550929"/>
            <a:ext cx="2017011" cy="1493135"/>
          </a:xfrm>
          <a:prstGeom prst="rect">
            <a:avLst/>
          </a:prstGeom>
        </p:spPr>
      </p:pic>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1791"/>
            <a:ext cx="9144000" cy="1250926"/>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173047"/>
            <a:ext cx="1824946" cy="912473"/>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7" y="174164"/>
            <a:ext cx="1820301" cy="910240"/>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6" y="172572"/>
            <a:ext cx="1617803" cy="913423"/>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173495"/>
            <a:ext cx="1823652" cy="911577"/>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4" y="173495"/>
            <a:ext cx="1823625" cy="911577"/>
          </a:xfrm>
          <a:prstGeom prst="rect">
            <a:avLst/>
          </a:prstGeom>
        </p:spPr>
      </p:pic>
    </p:spTree>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1" y="1550929"/>
            <a:ext cx="2017011" cy="1493135"/>
          </a:xfrm>
          <a:prstGeom prst="rect">
            <a:avLst/>
          </a:prstGeom>
        </p:spPr>
      </p:pic>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Tree>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1546489"/>
            <a:ext cx="2023733" cy="1499153"/>
          </a:xfrm>
          <a:prstGeom prst="rect">
            <a:avLst/>
          </a:prstGeom>
        </p:spPr>
      </p:pic>
      <p:sp>
        <p:nvSpPr>
          <p:cNvPr id="10" name="Rectangle 9"/>
          <p:cNvSpPr/>
          <p:nvPr/>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b="1" dirty="0">
              <a:solidFill>
                <a:srgbClr val="1F497D">
                  <a:lumMod val="75000"/>
                </a:srgb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085851"/>
            <a:ext cx="7888288" cy="3596480"/>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4682331"/>
            <a:ext cx="7992005" cy="247650"/>
          </a:xfrm>
          <a:prstGeom prst="rect">
            <a:avLst/>
          </a:prstGeom>
        </p:spPr>
        <p:txBody>
          <a:bodyPr anchor="b">
            <a:noAutofit/>
          </a:bodyPr>
          <a:lstStyle>
            <a:lvl1pPr marL="0" indent="0">
              <a:lnSpc>
                <a:spcPct val="100000"/>
              </a:lnSpc>
              <a:spcBef>
                <a:spcPts val="0"/>
              </a:spcBef>
              <a:buNone/>
              <a:defRPr sz="9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001680"/>
            <a:ext cx="7888288" cy="909671"/>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4688681"/>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911350"/>
            <a:ext cx="7894638" cy="2770673"/>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b="1" dirty="0">
              <a:solidFill>
                <a:srgbClr val="1F497D">
                  <a:lumMod val="75000"/>
                </a:srgb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7094"/>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001680"/>
            <a:ext cx="7894638" cy="3677168"/>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7094"/>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384298"/>
            <a:ext cx="3840480" cy="3294549"/>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384298"/>
            <a:ext cx="3840480" cy="3294549"/>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387079"/>
            <a:ext cx="3840163" cy="3301603"/>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8681"/>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380420"/>
            <a:ext cx="3840163" cy="3301603"/>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Gotham Bold" charset="0"/>
              <a:ea typeface="Gotham Bold" charset="0"/>
              <a:cs typeface="Gotham Bold" charset="0"/>
            </a:endParaRPr>
          </a:p>
        </p:txBody>
      </p:sp>
      <p:cxnSp>
        <p:nvCxnSpPr>
          <p:cNvPr id="4" name="Straight Connector 3"/>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B1316E-1501-404A-8286-5A6BC990FE4B}" type="datetimeFigureOut">
              <a:rPr lang="en-US" altLang="en-US" smtClean="0"/>
              <a:pPr/>
              <a:t>9/7/2023</a:t>
            </a:fld>
            <a:endParaRPr lang="en-US" alt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460EFC0-A347-4F56-A716-99B09CE0B827}" type="slidenum">
              <a:rPr lang="en-US" altLang="en-US" smtClean="0"/>
              <a:pPr/>
              <a:t>‹#›</a:t>
            </a:fld>
            <a:endParaRPr lang="en-US" alt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cSld name="2 Col-Chart/Table">
    <p:spTree>
      <p:nvGrpSpPr>
        <p:cNvPr id="1" name=""/>
        <p:cNvGrpSpPr/>
        <p:nvPr/>
      </p:nvGrpSpPr>
      <p:grpSpPr>
        <a:xfrm>
          <a:off x="0" y="0"/>
          <a:ext cx="0" cy="0"/>
          <a:chOff x="0" y="0"/>
          <a:chExt cx="0" cy="0"/>
        </a:xfrm>
      </p:grpSpPr>
      <p:cxnSp>
        <p:nvCxnSpPr>
          <p:cNvPr id="2" name="Straight Connector 1"/>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eaLnBrk="1" fontAlgn="auto" hangingPunct="1">
              <a:spcBef>
                <a:spcPts val="0"/>
              </a:spcBef>
              <a:spcAft>
                <a:spcPts val="0"/>
              </a:spcAft>
            </a:pPr>
            <a:endParaRPr lang="en-US" sz="600" dirty="0">
              <a:solidFill>
                <a:srgbClr val="FFFFFF"/>
              </a:solidFill>
            </a:endParaRPr>
          </a:p>
        </p:txBody>
      </p:sp>
      <p:sp>
        <p:nvSpPr>
          <p:cNvPr id="2" name="Title 1"/>
          <p:cNvSpPr>
            <a:spLocks noGrp="1"/>
          </p:cNvSpPr>
          <p:nvPr>
            <p:ph type="title" hasCustomPrompt="1"/>
          </p:nvPr>
        </p:nvSpPr>
        <p:spPr>
          <a:xfrm>
            <a:off x="674369" y="480060"/>
            <a:ext cx="7843267" cy="411480"/>
          </a:xfrm>
        </p:spPr>
        <p:txBody>
          <a:bodyPr>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eaLnBrk="1" fontAlgn="auto" hangingPunct="1">
              <a:spcBef>
                <a:spcPts val="0"/>
              </a:spcBef>
              <a:spcAft>
                <a:spcPts val="0"/>
              </a:spcAft>
            </a:pPr>
            <a:endParaRPr lang="en-US" sz="1050" dirty="0">
              <a:solidFill>
                <a:srgbClr val="1F497D">
                  <a:lumMod val="75000"/>
                </a:srgbClr>
              </a:solidFill>
              <a:latin typeface="Franklin Gothic Demi Cond" panose="020B0706030402020204" pitchFamily="34" charset="0"/>
            </a:endParaRPr>
          </a:p>
        </p:txBody>
      </p:sp>
      <p:sp>
        <p:nvSpPr>
          <p:cNvPr id="11" name="Rectangle 10"/>
          <p:cNvSpPr/>
          <p:nvPr userDrawn="1"/>
        </p:nvSpPr>
        <p:spPr>
          <a:xfrm>
            <a:off x="622979" y="1"/>
            <a:ext cx="51390" cy="80909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dirty="0">
              <a:solidFill>
                <a:srgbClr val="FFFFFF"/>
              </a:solidFill>
            </a:endParaRPr>
          </a:p>
        </p:txBody>
      </p:sp>
      <p:sp>
        <p:nvSpPr>
          <p:cNvPr id="4" name="Text Placeholder 3"/>
          <p:cNvSpPr>
            <a:spLocks noGrp="1"/>
          </p:cNvSpPr>
          <p:nvPr>
            <p:ph type="body" sz="quarter" idx="10"/>
          </p:nvPr>
        </p:nvSpPr>
        <p:spPr>
          <a:xfrm>
            <a:off x="628650" y="1140619"/>
            <a:ext cx="7888288" cy="3389710"/>
          </a:xfrm>
        </p:spPr>
        <p:txBody>
          <a:bodyPr/>
          <a:lstStyle>
            <a:lvl1pPr>
              <a:lnSpc>
                <a:spcPct val="100000"/>
              </a:lnSpc>
              <a:spcBef>
                <a:spcPts val="900"/>
              </a:spcBef>
              <a:defRPr sz="2100">
                <a:latin typeface="Franklin Gothic Medium" panose="020B0603020102020204" pitchFamily="34" charset="0"/>
              </a:defRPr>
            </a:lvl1pPr>
            <a:lvl2pPr marL="385763" indent="-128588">
              <a:lnSpc>
                <a:spcPct val="100000"/>
              </a:lnSpc>
              <a:buFont typeface="Franklin Gothic Medium" panose="020B0603020102020204" pitchFamily="34" charset="0"/>
              <a:buChar char="−"/>
              <a:defRPr sz="1800">
                <a:latin typeface="Franklin Gothic Medium" panose="020B0603020102020204" pitchFamily="34" charset="0"/>
              </a:defRPr>
            </a:lvl2pPr>
            <a:lvl3pPr>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_Title Slide - Photo header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1" y="1550929"/>
            <a:ext cx="2017011" cy="1493135"/>
          </a:xfrm>
          <a:prstGeom prst="rect">
            <a:avLst/>
          </a:prstGeom>
        </p:spPr>
      </p:pic>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27" name="Rectangle 26">
            <a:extLst>
              <a:ext uri="{FF2B5EF4-FFF2-40B4-BE49-F238E27FC236}">
                <a16:creationId xmlns:a16="http://schemas.microsoft.com/office/drawing/2014/main" id="{E0FD344B-6B01-554D-8ED2-3BB8677B5CA3}"/>
              </a:ext>
            </a:extLst>
          </p:cNvPr>
          <p:cNvSpPr/>
          <p:nvPr/>
        </p:nvSpPr>
        <p:spPr>
          <a:xfrm>
            <a:off x="0" y="-1791"/>
            <a:ext cx="9144000" cy="1250926"/>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pic>
        <p:nvPicPr>
          <p:cNvPr id="22" name="Picture 21">
            <a:extLst>
              <a:ext uri="{FF2B5EF4-FFF2-40B4-BE49-F238E27FC236}">
                <a16:creationId xmlns:a16="http://schemas.microsoft.com/office/drawing/2014/main" id="{E55F9543-F264-E749-BE41-F4DED2016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34" y="173047"/>
            <a:ext cx="1824946" cy="912473"/>
          </a:xfrm>
          <a:prstGeom prst="rect">
            <a:avLst/>
          </a:prstGeom>
        </p:spPr>
      </p:pic>
      <p:pic>
        <p:nvPicPr>
          <p:cNvPr id="23" name="Picture 22">
            <a:extLst>
              <a:ext uri="{FF2B5EF4-FFF2-40B4-BE49-F238E27FC236}">
                <a16:creationId xmlns:a16="http://schemas.microsoft.com/office/drawing/2014/main" id="{77FB28BE-95CF-A648-9958-233FA3E2F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7087" y="174164"/>
            <a:ext cx="1820301" cy="910240"/>
          </a:xfrm>
          <a:prstGeom prst="rect">
            <a:avLst/>
          </a:prstGeom>
        </p:spPr>
      </p:pic>
      <p:pic>
        <p:nvPicPr>
          <p:cNvPr id="24" name="Picture 23">
            <a:extLst>
              <a:ext uri="{FF2B5EF4-FFF2-40B4-BE49-F238E27FC236}">
                <a16:creationId xmlns:a16="http://schemas.microsoft.com/office/drawing/2014/main" id="{E36632A4-6418-EB46-8B31-F39C39E1D0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0716" y="172572"/>
            <a:ext cx="1617803" cy="913423"/>
          </a:xfrm>
          <a:prstGeom prst="rect">
            <a:avLst/>
          </a:prstGeom>
        </p:spPr>
      </p:pic>
      <p:pic>
        <p:nvPicPr>
          <p:cNvPr id="25" name="Picture 24">
            <a:extLst>
              <a:ext uri="{FF2B5EF4-FFF2-40B4-BE49-F238E27FC236}">
                <a16:creationId xmlns:a16="http://schemas.microsoft.com/office/drawing/2014/main" id="{92ACDB17-9B72-2747-AC8F-8FD41A1443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4786" y="173495"/>
            <a:ext cx="1823652" cy="911577"/>
          </a:xfrm>
          <a:prstGeom prst="rect">
            <a:avLst/>
          </a:prstGeom>
        </p:spPr>
      </p:pic>
      <p:pic>
        <p:nvPicPr>
          <p:cNvPr id="26" name="Picture 25">
            <a:extLst>
              <a:ext uri="{FF2B5EF4-FFF2-40B4-BE49-F238E27FC236}">
                <a16:creationId xmlns:a16="http://schemas.microsoft.com/office/drawing/2014/main" id="{F764052B-33F9-6041-8EFF-89AD41BE98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0474" y="173495"/>
            <a:ext cx="1823625" cy="911577"/>
          </a:xfrm>
          <a:prstGeom prst="rect">
            <a:avLst/>
          </a:prstGeom>
        </p:spPr>
      </p:pic>
    </p:spTree>
    <p:extLst>
      <p:ext uri="{BB962C8B-B14F-4D97-AF65-F5344CB8AC3E}">
        <p14:creationId xmlns:p14="http://schemas.microsoft.com/office/powerpoint/2010/main" val="2835606853"/>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Slide - Color Seal">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651" y="1550929"/>
            <a:ext cx="2017011" cy="1493135"/>
          </a:xfrm>
          <a:prstGeom prst="rect">
            <a:avLst/>
          </a:prstGeom>
        </p:spPr>
      </p:pic>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
        <p:nvSpPr>
          <p:cNvPr id="14" name="Rectangle 13"/>
          <p:cNvSpPr/>
          <p:nvPr/>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534164621"/>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Slide - Black Seal">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266" y="1546489"/>
            <a:ext cx="2023733" cy="1499153"/>
          </a:xfrm>
          <a:prstGeom prst="rect">
            <a:avLst/>
          </a:prstGeom>
        </p:spPr>
      </p:pic>
      <p:sp>
        <p:nvSpPr>
          <p:cNvPr id="10" name="Rectangle 9"/>
          <p:cNvSpPr/>
          <p:nvPr/>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5" name="Text Placeholder 13"/>
          <p:cNvSpPr>
            <a:spLocks noGrp="1"/>
          </p:cNvSpPr>
          <p:nvPr>
            <p:ph type="body" sz="quarter" idx="10" hasCustomPrompt="1"/>
          </p:nvPr>
        </p:nvSpPr>
        <p:spPr>
          <a:xfrm>
            <a:off x="2768597" y="1538257"/>
            <a:ext cx="5774267" cy="1515618"/>
          </a:xfrm>
          <a:prstGeom prst="rect">
            <a:avLst/>
          </a:prstGeom>
        </p:spPr>
        <p:txBody>
          <a:bodyPr anchor="ctr">
            <a:noAutofit/>
          </a:bodyPr>
          <a:lstStyle>
            <a:lvl1pPr marL="0" indent="0">
              <a:buNone/>
              <a:defRPr sz="2400" b="0" i="0" baseline="0">
                <a:latin typeface="Gotham Bold" charset="0"/>
                <a:ea typeface="Gotham Bold" charset="0"/>
                <a:cs typeface="Gotham Bold" charset="0"/>
              </a:defRPr>
            </a:lvl1pPr>
            <a:lvl2pPr marL="257175" indent="0">
              <a:buNone/>
              <a:defRPr sz="2100">
                <a:latin typeface="Franklin Gothic Demi Cond" panose="020B0706030402020204" pitchFamily="34" charset="0"/>
              </a:defRPr>
            </a:lvl2pPr>
            <a:lvl3pPr marL="514350" indent="0">
              <a:buNone/>
              <a:defRPr sz="2100">
                <a:latin typeface="Franklin Gothic Demi Cond" panose="020B0706030402020204" pitchFamily="34" charset="0"/>
              </a:defRPr>
            </a:lvl3pPr>
            <a:lvl4pPr marL="771525" indent="0">
              <a:buNone/>
              <a:defRPr sz="2100">
                <a:latin typeface="Franklin Gothic Demi Cond" panose="020B0706030402020204" pitchFamily="34" charset="0"/>
              </a:defRPr>
            </a:lvl4pPr>
            <a:lvl5pPr marL="1028700" indent="0">
              <a:buNone/>
              <a:defRPr sz="2100">
                <a:latin typeface="Franklin Gothic Demi Cond" panose="020B0706030402020204" pitchFamily="34" charset="0"/>
              </a:defRPr>
            </a:lvl5pPr>
          </a:lstStyle>
          <a:p>
            <a:pPr lvl="0"/>
            <a:r>
              <a:rPr lang="en-US" dirty="0"/>
              <a:t>Click to Add Presentation Title</a:t>
            </a:r>
          </a:p>
        </p:txBody>
      </p:sp>
      <p:sp>
        <p:nvSpPr>
          <p:cNvPr id="16" name="Text Placeholder 15"/>
          <p:cNvSpPr>
            <a:spLocks noGrp="1"/>
          </p:cNvSpPr>
          <p:nvPr>
            <p:ph type="body" sz="quarter" idx="11" hasCustomPrompt="1"/>
          </p:nvPr>
        </p:nvSpPr>
        <p:spPr>
          <a:xfrm>
            <a:off x="2768597" y="3053875"/>
            <a:ext cx="5774267" cy="711564"/>
          </a:xfrm>
          <a:prstGeom prst="rect">
            <a:avLst/>
          </a:prstGeom>
        </p:spPr>
        <p:txBody>
          <a:bodyPr anchor="b">
            <a:noAutofit/>
          </a:bodyPr>
          <a:lstStyle>
            <a:lvl1pPr marL="0" indent="0">
              <a:lnSpc>
                <a:spcPct val="100000"/>
              </a:lnSpc>
              <a:spcBef>
                <a:spcPts val="0"/>
              </a:spcBef>
              <a:buNone/>
              <a:defRPr sz="2100" b="0" i="0" baseline="0">
                <a:latin typeface="Gotham Bold" charset="0"/>
                <a:ea typeface="Gotham Bold" charset="0"/>
                <a:cs typeface="Gotham Bold" charset="0"/>
              </a:defRPr>
            </a:lvl1pPr>
          </a:lstStyle>
          <a:p>
            <a:pPr lvl="0"/>
            <a:r>
              <a:rPr lang="en-US" dirty="0"/>
              <a:t>Click to Add Presenter Name and Title</a:t>
            </a:r>
          </a:p>
        </p:txBody>
      </p:sp>
      <p:sp>
        <p:nvSpPr>
          <p:cNvPr id="17" name="Text Placeholder 17"/>
          <p:cNvSpPr>
            <a:spLocks noGrp="1"/>
          </p:cNvSpPr>
          <p:nvPr>
            <p:ph type="body" sz="quarter" idx="12" hasCustomPrompt="1"/>
          </p:nvPr>
        </p:nvSpPr>
        <p:spPr>
          <a:xfrm>
            <a:off x="2768597" y="3765439"/>
            <a:ext cx="5774267" cy="366170"/>
          </a:xfrm>
          <a:prstGeom prst="rect">
            <a:avLst/>
          </a:prstGeom>
        </p:spPr>
        <p:txBody>
          <a:bodyPr anchor="b">
            <a:normAutofit/>
          </a:bodyPr>
          <a:lstStyle>
            <a:lvl1pPr marL="0" indent="0">
              <a:buNone/>
              <a:defRPr sz="1800" b="0" i="0" baseline="0">
                <a:latin typeface="Gotham Bold" charset="0"/>
                <a:ea typeface="Gotham Bold" charset="0"/>
                <a:cs typeface="Gotham Bold" charset="0"/>
              </a:defRPr>
            </a:lvl1pPr>
          </a:lstStyle>
          <a:p>
            <a:pPr lvl="0"/>
            <a:r>
              <a:rPr lang="en-US" dirty="0"/>
              <a:t>Click to Add Date</a:t>
            </a:r>
          </a:p>
        </p:txBody>
      </p:sp>
    </p:spTree>
    <p:extLst>
      <p:ext uri="{BB962C8B-B14F-4D97-AF65-F5344CB8AC3E}">
        <p14:creationId xmlns:p14="http://schemas.microsoft.com/office/powerpoint/2010/main" val="198997843"/>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ntent Slide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1"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085851"/>
            <a:ext cx="7888288" cy="3596480"/>
          </a:xfrm>
          <a:prstGeom prst="rect">
            <a:avLst/>
          </a:prstGeom>
        </p:spPr>
        <p:txBody>
          <a:bodyPr>
            <a:noAutofit/>
          </a:bodyPr>
          <a:lstStyle>
            <a:lvl1pPr marL="171450" indent="-171450">
              <a:lnSpc>
                <a:spcPct val="100000"/>
              </a:lnSpc>
              <a:spcBef>
                <a:spcPts val="900"/>
              </a:spcBef>
              <a:defRPr sz="2100" b="1" i="0">
                <a:latin typeface="Gotham Bold" charset="0"/>
                <a:ea typeface="Gotham Bold" charset="0"/>
                <a:cs typeface="Gotham Bold" charset="0"/>
              </a:defRPr>
            </a:lvl1pPr>
            <a:lvl2pPr marL="432197" indent="-175022">
              <a:lnSpc>
                <a:spcPct val="100000"/>
              </a:lnSpc>
              <a:buFont typeface="Franklin Gothic Medium" panose="020B0603020102020204" pitchFamily="34" charset="0"/>
              <a:buChar char="−"/>
              <a:defRPr sz="1800" b="1" i="0">
                <a:latin typeface="Gotham Bold" charset="0"/>
                <a:ea typeface="Gotham Bold" charset="0"/>
                <a:cs typeface="Gotham Bold" charset="0"/>
              </a:defRPr>
            </a:lvl2pPr>
            <a:lvl3pPr marL="729854" indent="-171450">
              <a:lnSpc>
                <a:spcPct val="100000"/>
              </a:lnSpc>
              <a:defRPr sz="1500" b="1"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bullets</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4682331"/>
            <a:ext cx="7992005" cy="247650"/>
          </a:xfrm>
          <a:prstGeom prst="rect">
            <a:avLst/>
          </a:prstGeom>
        </p:spPr>
        <p:txBody>
          <a:bodyPr anchor="b">
            <a:noAutofit/>
          </a:bodyPr>
          <a:lstStyle>
            <a:lvl1pPr marL="0" indent="0">
              <a:lnSpc>
                <a:spcPct val="100000"/>
              </a:lnSpc>
              <a:spcBef>
                <a:spcPts val="0"/>
              </a:spcBef>
              <a:buNone/>
              <a:defRPr sz="900" b="1" i="0" baseline="0">
                <a:latin typeface="Gotham Bold" charset="0"/>
                <a:ea typeface="Gotham Bold" charset="0"/>
                <a:cs typeface="Gotham Bold" charset="0"/>
              </a:defRPr>
            </a:lvl1pPr>
          </a:lstStyle>
          <a:p>
            <a:pPr lvl="0"/>
            <a:r>
              <a:rPr lang="en-US" dirty="0"/>
              <a:t>Click to add footnote, reference or source</a:t>
            </a:r>
          </a:p>
        </p:txBody>
      </p:sp>
      <p:cxnSp>
        <p:nvCxnSpPr>
          <p:cNvPr id="18" name="Straight Connector 17"/>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77672"/>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ent Slide - Bullets&amp;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4" name="Text Placeholder 3"/>
          <p:cNvSpPr>
            <a:spLocks noGrp="1"/>
          </p:cNvSpPr>
          <p:nvPr>
            <p:ph type="body" sz="quarter" idx="10" hasCustomPrompt="1"/>
          </p:nvPr>
        </p:nvSpPr>
        <p:spPr>
          <a:xfrm>
            <a:off x="628650" y="1001680"/>
            <a:ext cx="7888288" cy="909671"/>
          </a:xfrm>
          <a:prstGeom prst="rect">
            <a:avLst/>
          </a:prstGeom>
        </p:spPr>
        <p:txBody>
          <a:bodyPr>
            <a:noAutofit/>
          </a:bodyPr>
          <a:lstStyle>
            <a:lvl1pPr marL="171450" indent="-171450">
              <a:lnSpc>
                <a:spcPct val="100000"/>
              </a:lnSpc>
              <a:spcBef>
                <a:spcPts val="0"/>
              </a:spcBef>
              <a:defRPr sz="1500" b="0" i="0">
                <a:latin typeface="Gotham Bold" charset="0"/>
                <a:ea typeface="Gotham Bold" charset="0"/>
                <a:cs typeface="Gotham Bold" charset="0"/>
              </a:defRPr>
            </a:lvl1pPr>
            <a:lvl2pPr marL="432197" indent="-175022">
              <a:lnSpc>
                <a:spcPct val="100000"/>
              </a:lnSpc>
              <a:spcBef>
                <a:spcPts val="0"/>
              </a:spcBef>
              <a:buFont typeface="Franklin Gothic Medium" panose="020B0603020102020204" pitchFamily="34" charset="0"/>
              <a:buChar char="−"/>
              <a:defRPr sz="1500" b="0" i="0">
                <a:latin typeface="Gotham Bold" charset="0"/>
                <a:ea typeface="Gotham Bold" charset="0"/>
                <a:cs typeface="Gotham Bold" charset="0"/>
              </a:defRPr>
            </a:lvl2pPr>
            <a:lvl3pPr marL="729854" indent="-171450">
              <a:lnSpc>
                <a:spcPct val="100000"/>
              </a:lnSpc>
              <a:spcBef>
                <a:spcPts val="0"/>
              </a:spcBef>
              <a:defRPr sz="1500" b="0" i="0">
                <a:latin typeface="Gotham Bold" charset="0"/>
                <a:ea typeface="Gotham Bold" charset="0"/>
                <a:cs typeface="Gotham Bold"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Click to add bullet</a:t>
            </a:r>
          </a:p>
          <a:p>
            <a:pPr lvl="1"/>
            <a:r>
              <a:rPr lang="en-US" dirty="0"/>
              <a:t> Bullet 2</a:t>
            </a:r>
          </a:p>
          <a:p>
            <a:pPr lvl="2"/>
            <a:r>
              <a:rPr lang="en-US" dirty="0"/>
              <a:t>Bullet 3</a:t>
            </a:r>
          </a:p>
        </p:txBody>
      </p:sp>
      <p:sp>
        <p:nvSpPr>
          <p:cNvPr id="5" name="Text Placeholder 4"/>
          <p:cNvSpPr>
            <a:spLocks noGrp="1"/>
          </p:cNvSpPr>
          <p:nvPr>
            <p:ph type="body" sz="quarter" idx="11" hasCustomPrompt="1"/>
          </p:nvPr>
        </p:nvSpPr>
        <p:spPr>
          <a:xfrm>
            <a:off x="522288" y="4688681"/>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911350"/>
            <a:ext cx="7894638" cy="2770673"/>
          </a:xfrm>
          <a:prstGeom prst="rect">
            <a:avLst/>
          </a:prstGeom>
        </p:spPr>
        <p:txBody>
          <a:bodyPr/>
          <a:lstStyle>
            <a:lvl1pPr marL="0" indent="0" algn="ctr">
              <a:buNone/>
              <a:defRPr sz="1800" b="0" i="0" baseline="0">
                <a:latin typeface="Gotham Bold" charset="0"/>
                <a:ea typeface="Gotham Bold" charset="0"/>
                <a:cs typeface="Gotham Bold" charset="0"/>
              </a:defRPr>
            </a:lvl1pPr>
          </a:lstStyle>
          <a:p>
            <a:pPr lvl="0"/>
            <a:r>
              <a:rPr lang="en-US" dirty="0"/>
              <a:t>Click icon below to add table or chart</a:t>
            </a:r>
          </a:p>
        </p:txBody>
      </p:sp>
      <p:cxnSp>
        <p:nvCxnSpPr>
          <p:cNvPr id="7" name="Straight Connector 6"/>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2803474"/>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Content Slide - Table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1"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7094"/>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300" y="1001680"/>
            <a:ext cx="7894638" cy="3677168"/>
          </a:xfrm>
          <a:prstGeom prst="rect">
            <a:avLst/>
          </a:prstGeom>
        </p:spPr>
        <p:txBody>
          <a:bodyPr/>
          <a:lstStyle>
            <a:lvl1pPr marL="0" indent="0" algn="ctr">
              <a:buNone/>
              <a:defRPr b="0" i="0" baseline="0">
                <a:latin typeface="Gotham Bold" charset="0"/>
                <a:ea typeface="Gotham Bold" charset="0"/>
                <a:cs typeface="Gotham Bold" charset="0"/>
              </a:defRPr>
            </a:lvl1pPr>
          </a:lstStyle>
          <a:p>
            <a:pPr lvl="0"/>
            <a:r>
              <a:rPr lang="en-US" dirty="0"/>
              <a:t>Click icon below to add table or chart</a:t>
            </a:r>
          </a:p>
        </p:txBody>
      </p:sp>
      <p:cxnSp>
        <p:nvCxnSpPr>
          <p:cNvPr id="6" name="Straight Connector 5"/>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2980361"/>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2 Col-Chart/Tab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7094"/>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12" name="Content Placeholder 11"/>
          <p:cNvSpPr>
            <a:spLocks noGrp="1"/>
          </p:cNvSpPr>
          <p:nvPr>
            <p:ph sz="quarter" idx="14" hasCustomPrompt="1"/>
          </p:nvPr>
        </p:nvSpPr>
        <p:spPr>
          <a:xfrm>
            <a:off x="622299" y="1384298"/>
            <a:ext cx="3840480" cy="3294549"/>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10" name="Content Placeholder 11"/>
          <p:cNvSpPr>
            <a:spLocks noGrp="1"/>
          </p:cNvSpPr>
          <p:nvPr>
            <p:ph sz="quarter" idx="15" hasCustomPrompt="1"/>
          </p:nvPr>
        </p:nvSpPr>
        <p:spPr>
          <a:xfrm>
            <a:off x="4665132" y="1384298"/>
            <a:ext cx="3840480" cy="3294549"/>
          </a:xfrm>
          <a:prstGeom prst="rect">
            <a:avLst/>
          </a:prstGeom>
        </p:spPr>
        <p:txBody>
          <a:bodyPr/>
          <a:lstStyle>
            <a:lvl1pPr marL="0" indent="0" algn="ctr">
              <a:buNone/>
              <a:defRPr sz="1500" b="0" i="0" baseline="0">
                <a:latin typeface="Gotham Bold" charset="0"/>
                <a:ea typeface="Gotham Bold" charset="0"/>
                <a:cs typeface="Gotham Bold" charset="0"/>
              </a:defRPr>
            </a:lvl1pPr>
          </a:lstStyle>
          <a:p>
            <a:pPr lvl="0"/>
            <a:r>
              <a:rPr lang="en-US" dirty="0"/>
              <a:t>Click icon below to add table, chart, image</a:t>
            </a:r>
          </a:p>
        </p:txBody>
      </p:sp>
      <p:sp>
        <p:nvSpPr>
          <p:cNvPr id="4" name="Text Placeholder 3"/>
          <p:cNvSpPr>
            <a:spLocks noGrp="1"/>
          </p:cNvSpPr>
          <p:nvPr>
            <p:ph type="body" sz="quarter" idx="16" hasCustomPrompt="1"/>
          </p:nvPr>
        </p:nvSpPr>
        <p:spPr>
          <a:xfrm>
            <a:off x="622300"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cxnSp>
        <p:nvCxnSpPr>
          <p:cNvPr id="11" name="Straight Connector 10"/>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0588600"/>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1_2 Col-Text">
    <p:spTree>
      <p:nvGrpSpPr>
        <p:cNvPr id="1" name=""/>
        <p:cNvGrpSpPr/>
        <p:nvPr/>
      </p:nvGrpSpPr>
      <p:grpSpPr>
        <a:xfrm>
          <a:off x="0" y="0"/>
          <a:ext cx="0" cy="0"/>
          <a:chOff x="0" y="0"/>
          <a:chExt cx="0" cy="0"/>
        </a:xfrm>
      </p:grpSpPr>
      <p:sp>
        <p:nvSpPr>
          <p:cNvPr id="6" name="Text Placeholder 5"/>
          <p:cNvSpPr>
            <a:spLocks noGrp="1"/>
          </p:cNvSpPr>
          <p:nvPr>
            <p:ph type="body" sz="quarter" idx="18" hasCustomPrompt="1"/>
          </p:nvPr>
        </p:nvSpPr>
        <p:spPr>
          <a:xfrm>
            <a:off x="622301" y="1387079"/>
            <a:ext cx="3840163" cy="3301603"/>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a:latin typeface="Gotham Bold" charset="0"/>
                <a:ea typeface="Gotham Bold" charset="0"/>
                <a:cs typeface="Gotham Bold" charset="0"/>
              </a:defRPr>
            </a:lvl2pPr>
            <a:lvl3pPr>
              <a:defRPr sz="1500" b="0" i="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sp>
        <p:nvSpPr>
          <p:cNvPr id="5" name="Text Placeholder 4"/>
          <p:cNvSpPr>
            <a:spLocks noGrp="1"/>
          </p:cNvSpPr>
          <p:nvPr>
            <p:ph type="body" sz="quarter" idx="11" hasCustomPrompt="1"/>
          </p:nvPr>
        </p:nvSpPr>
        <p:spPr>
          <a:xfrm>
            <a:off x="524934" y="4688681"/>
            <a:ext cx="7992005" cy="247650"/>
          </a:xfrm>
          <a:prstGeom prst="rect">
            <a:avLst/>
          </a:prstGeom>
        </p:spPr>
        <p:txBody>
          <a:bodyPr anchor="b">
            <a:noAutofit/>
          </a:bodyPr>
          <a:lstStyle>
            <a:lvl1pPr marL="0" indent="0">
              <a:lnSpc>
                <a:spcPct val="100000"/>
              </a:lnSpc>
              <a:spcBef>
                <a:spcPts val="0"/>
              </a:spcBef>
              <a:buNone/>
              <a:defRPr sz="900" b="0" i="0" baseline="0">
                <a:latin typeface="Gotham Bold" charset="0"/>
                <a:ea typeface="Gotham Bold" charset="0"/>
                <a:cs typeface="Gotham Bold" charset="0"/>
              </a:defRPr>
            </a:lvl1pPr>
          </a:lstStyle>
          <a:p>
            <a:pPr lvl="0"/>
            <a:r>
              <a:rPr lang="en-US" dirty="0"/>
              <a:t>Click to add footnote, reference or source</a:t>
            </a:r>
          </a:p>
        </p:txBody>
      </p:sp>
      <p:sp>
        <p:nvSpPr>
          <p:cNvPr id="4" name="Text Placeholder 3"/>
          <p:cNvSpPr>
            <a:spLocks noGrp="1"/>
          </p:cNvSpPr>
          <p:nvPr>
            <p:ph type="body" sz="quarter" idx="16" hasCustomPrompt="1"/>
          </p:nvPr>
        </p:nvSpPr>
        <p:spPr>
          <a:xfrm>
            <a:off x="622300"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3" name="Text Placeholder 3"/>
          <p:cNvSpPr>
            <a:spLocks noGrp="1"/>
          </p:cNvSpPr>
          <p:nvPr>
            <p:ph type="body" sz="quarter" idx="17" hasCustomPrompt="1"/>
          </p:nvPr>
        </p:nvSpPr>
        <p:spPr>
          <a:xfrm>
            <a:off x="4665132" y="958849"/>
            <a:ext cx="3840480" cy="375047"/>
          </a:xfrm>
          <a:prstGeom prst="rect">
            <a:avLst/>
          </a:prstGeom>
        </p:spPr>
        <p:txBody>
          <a:bodyPr anchor="b">
            <a:noAutofit/>
          </a:bodyPr>
          <a:lstStyle>
            <a:lvl1pPr marL="0" indent="0" algn="ctr">
              <a:buNone/>
              <a:defRPr sz="1800" b="0" i="0">
                <a:latin typeface="Gotham Bold" charset="0"/>
                <a:ea typeface="Gotham Bold" charset="0"/>
                <a:cs typeface="Gotham Bold" charset="0"/>
              </a:defRPr>
            </a:lvl1pPr>
          </a:lstStyle>
          <a:p>
            <a:pPr lvl="0"/>
            <a:r>
              <a:rPr lang="en-US" dirty="0"/>
              <a:t>Click to add title</a:t>
            </a:r>
          </a:p>
        </p:txBody>
      </p:sp>
      <p:sp>
        <p:nvSpPr>
          <p:cNvPr id="15" name="Text Placeholder 5"/>
          <p:cNvSpPr>
            <a:spLocks noGrp="1"/>
          </p:cNvSpPr>
          <p:nvPr>
            <p:ph type="body" sz="quarter" idx="19" hasCustomPrompt="1"/>
          </p:nvPr>
        </p:nvSpPr>
        <p:spPr>
          <a:xfrm>
            <a:off x="4665450" y="1380420"/>
            <a:ext cx="3840163" cy="3301603"/>
          </a:xfrm>
          <a:prstGeom prst="rect">
            <a:avLst/>
          </a:prstGeom>
        </p:spPr>
        <p:txBody>
          <a:bodyPr>
            <a:noAutofit/>
          </a:bodyPr>
          <a:lstStyle>
            <a:lvl1pPr>
              <a:lnSpc>
                <a:spcPct val="100000"/>
              </a:lnSpc>
              <a:spcBef>
                <a:spcPts val="0"/>
              </a:spcBef>
              <a:spcAft>
                <a:spcPts val="0"/>
              </a:spcAft>
              <a:defRPr sz="1500" b="0" i="0">
                <a:latin typeface="Gotham Bold" charset="0"/>
                <a:ea typeface="Gotham Bold" charset="0"/>
                <a:cs typeface="Gotham Bold" charset="0"/>
              </a:defRPr>
            </a:lvl1pPr>
            <a:lvl2pPr marL="385763" indent="-128588">
              <a:buFont typeface="Franklin Gothic Medium Cond" panose="020B0606030402020204" pitchFamily="34" charset="0"/>
              <a:buChar char="–"/>
              <a:defRPr sz="1500" b="0" i="0" baseline="0">
                <a:latin typeface="Gotham Bold" charset="0"/>
                <a:ea typeface="Gotham Bold" charset="0"/>
                <a:cs typeface="Gotham Bold" charset="0"/>
              </a:defRPr>
            </a:lvl2pPr>
            <a:lvl3pPr>
              <a:defRPr sz="1500" b="0" i="0" baseline="0">
                <a:latin typeface="Gotham Bold" charset="0"/>
                <a:ea typeface="Gotham Bold" charset="0"/>
                <a:cs typeface="Gotham Bold" charset="0"/>
              </a:defRPr>
            </a:lvl3pPr>
          </a:lstStyle>
          <a:p>
            <a:pPr lvl="0"/>
            <a:r>
              <a:rPr lang="en-US" dirty="0"/>
              <a:t>Click to add bullets</a:t>
            </a:r>
          </a:p>
          <a:p>
            <a:pPr lvl="1"/>
            <a:r>
              <a:rPr lang="en-US" dirty="0"/>
              <a:t>Bullet 2</a:t>
            </a:r>
          </a:p>
          <a:p>
            <a:pPr lvl="2"/>
            <a:r>
              <a:rPr lang="en-US" dirty="0"/>
              <a:t>Bullet 3</a:t>
            </a:r>
          </a:p>
        </p:txBody>
      </p:sp>
      <p:cxnSp>
        <p:nvCxnSpPr>
          <p:cNvPr id="9" name="Straight Connector 8"/>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37662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7D9EC3E-4198-4B6F-A730-DDCD4EFEF86F}" type="datetimeFigureOut">
              <a:rPr lang="en-US" altLang="en-US" smtClean="0"/>
              <a:pPr/>
              <a:t>9/7/2023</a:t>
            </a:fld>
            <a:endParaRPr lang="en-US" alt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BDA02E9-3059-4553-87AE-146EF4DBDE6B}" type="slidenum">
              <a:rPr lang="en-US" altLang="en-US" smtClean="0"/>
              <a:pPr/>
              <a:t>‹#›</a:t>
            </a:fld>
            <a:endParaRPr lang="en-US" alt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mp; Top Ru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4370" y="468041"/>
            <a:ext cx="7843267" cy="411480"/>
          </a:xfrm>
          <a:prstGeom prst="rect">
            <a:avLst/>
          </a:prstGeom>
        </p:spPr>
        <p:txBody>
          <a:bodyPr anchor="t">
            <a:noAutofit/>
          </a:bodyPr>
          <a:lstStyle>
            <a:lvl1pPr algn="l">
              <a:defRPr sz="2400" b="0" i="0" baseline="0">
                <a:solidFill>
                  <a:schemeClr val="tx2">
                    <a:lumMod val="75000"/>
                  </a:schemeClr>
                </a:solidFill>
                <a:latin typeface="Gotham Bold" charset="0"/>
                <a:ea typeface="Gotham Bold" charset="0"/>
                <a:cs typeface="Gotham Bold" charset="0"/>
              </a:defRPr>
            </a:lvl1pPr>
          </a:lstStyle>
          <a:p>
            <a:r>
              <a:rPr lang="en-US" dirty="0"/>
              <a:t>Click to add title, 1 line max</a:t>
            </a:r>
          </a:p>
        </p:txBody>
      </p:sp>
      <p:sp>
        <p:nvSpPr>
          <p:cNvPr id="8" name="Rectangle 7"/>
          <p:cNvSpPr/>
          <p:nvPr/>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b="0" i="0" dirty="0">
              <a:solidFill>
                <a:schemeClr val="accent3">
                  <a:lumMod val="75000"/>
                </a:schemeClr>
              </a:solidFill>
              <a:latin typeface="Gotham Bold" charset="0"/>
              <a:ea typeface="Gotham Bold" charset="0"/>
              <a:cs typeface="Gotham Bold" charset="0"/>
            </a:endParaRPr>
          </a:p>
        </p:txBody>
      </p:sp>
      <p:cxnSp>
        <p:nvCxnSpPr>
          <p:cNvPr id="4" name="Straight Connector 3"/>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813415"/>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2 Col-Chart/Table">
    <p:spTree>
      <p:nvGrpSpPr>
        <p:cNvPr id="1" name=""/>
        <p:cNvGrpSpPr/>
        <p:nvPr/>
      </p:nvGrpSpPr>
      <p:grpSpPr>
        <a:xfrm>
          <a:off x="0" y="0"/>
          <a:ext cx="0" cy="0"/>
          <a:chOff x="0" y="0"/>
          <a:chExt cx="0" cy="0"/>
        </a:xfrm>
      </p:grpSpPr>
      <p:cxnSp>
        <p:nvCxnSpPr>
          <p:cNvPr id="2" name="Straight Connector 1"/>
          <p:cNvCxnSpPr/>
          <p:nvPr/>
        </p:nvCxnSpPr>
        <p:spPr>
          <a:xfrm>
            <a:off x="0" y="4929981"/>
            <a:ext cx="9144000" cy="0"/>
          </a:xfrm>
          <a:prstGeom prst="line">
            <a:avLst/>
          </a:prstGeom>
          <a:ln w="2222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838691"/>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ver Slide - Lighthouse, Mountains, Full Logo, Title and Subtitl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150" y="1489332"/>
            <a:ext cx="1895338" cy="1412537"/>
          </a:xfrm>
          <a:prstGeom prst="rect">
            <a:avLst/>
          </a:prstGeom>
        </p:spPr>
      </p:pic>
      <p:sp>
        <p:nvSpPr>
          <p:cNvPr id="10" name="Rectangle 9"/>
          <p:cNvSpPr/>
          <p:nvPr userDrawn="1"/>
        </p:nvSpPr>
        <p:spPr>
          <a:xfrm>
            <a:off x="0" y="2895"/>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0" y="4955563"/>
            <a:ext cx="9144000" cy="187937"/>
          </a:xfrm>
          <a:prstGeom prst="rect">
            <a:avLst/>
          </a:prstGeom>
          <a:gradFill flip="none" rotWithShape="1">
            <a:gsLst>
              <a:gs pos="0">
                <a:schemeClr val="tx2">
                  <a:lumMod val="75000"/>
                </a:schemeClr>
              </a:gs>
              <a:gs pos="50000">
                <a:srgbClr val="E4EEF4"/>
              </a:gs>
              <a:gs pos="100000">
                <a:schemeClr val="accent3">
                  <a:lumMod val="75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6392687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00" dirty="0"/>
          </a:p>
        </p:txBody>
      </p:sp>
      <p:sp>
        <p:nvSpPr>
          <p:cNvPr id="2" name="Title 1"/>
          <p:cNvSpPr>
            <a:spLocks noGrp="1"/>
          </p:cNvSpPr>
          <p:nvPr>
            <p:ph type="title" hasCustomPrompt="1"/>
          </p:nvPr>
        </p:nvSpPr>
        <p:spPr>
          <a:xfrm>
            <a:off x="674369" y="480060"/>
            <a:ext cx="7843267" cy="411480"/>
          </a:xfrm>
        </p:spPr>
        <p:txBody>
          <a:bodyPr>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11" name="Rectangle 10"/>
          <p:cNvSpPr/>
          <p:nvPr userDrawn="1"/>
        </p:nvSpPr>
        <p:spPr>
          <a:xfrm>
            <a:off x="622979" y="1"/>
            <a:ext cx="51390" cy="80909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628650" y="1140619"/>
            <a:ext cx="7888288" cy="3389710"/>
          </a:xfrm>
        </p:spPr>
        <p:txBody>
          <a:bodyPr/>
          <a:lstStyle>
            <a:lvl1pPr>
              <a:lnSpc>
                <a:spcPct val="100000"/>
              </a:lnSpc>
              <a:spcBef>
                <a:spcPts val="900"/>
              </a:spcBef>
              <a:defRPr sz="2100">
                <a:latin typeface="Franklin Gothic Medium" panose="020B0603020102020204" pitchFamily="34" charset="0"/>
              </a:defRPr>
            </a:lvl1pPr>
            <a:lvl2pPr marL="385763" indent="-128588">
              <a:lnSpc>
                <a:spcPct val="100000"/>
              </a:lnSpc>
              <a:buFont typeface="Franklin Gothic Medium" panose="020B0603020102020204" pitchFamily="34" charset="0"/>
              <a:buChar char="−"/>
              <a:defRPr sz="1800">
                <a:latin typeface="Franklin Gothic Medium" panose="020B0603020102020204" pitchFamily="34" charset="0"/>
              </a:defRPr>
            </a:lvl2pPr>
            <a:lvl3pPr>
              <a:lnSpc>
                <a:spcPct val="100000"/>
              </a:lnSpc>
              <a:defRPr sz="1500">
                <a:latin typeface="Franklin Gothic Medium" panose="020B0603020102020204" pitchFamily="34" charset="0"/>
              </a:defRPr>
            </a:lvl3pPr>
            <a:lvl4pPr>
              <a:defRPr>
                <a:latin typeface="Franklin Gothic Medium" panose="020B0603020102020204" pitchFamily="34" charset="0"/>
              </a:defRPr>
            </a:lvl4pPr>
            <a:lvl5pPr>
              <a:defRPr>
                <a:latin typeface="Franklin Gothic Medium" panose="020B0603020102020204" pitchFamily="34" charset="0"/>
              </a:defRPr>
            </a:lvl5pPr>
          </a:lstStyle>
          <a:p>
            <a:pPr lvl="0"/>
            <a:r>
              <a:rPr lang="en-US" dirty="0"/>
              <a:t>Edit Master text styles</a:t>
            </a:r>
          </a:p>
          <a:p>
            <a:pPr lvl="1"/>
            <a:r>
              <a:rPr lang="en-US" dirty="0"/>
              <a:t> Second level</a:t>
            </a:r>
          </a:p>
          <a:p>
            <a:pPr lvl="2"/>
            <a:r>
              <a:rPr lang="en-US" dirty="0"/>
              <a:t>Third level</a:t>
            </a:r>
          </a:p>
        </p:txBody>
      </p:sp>
    </p:spTree>
    <p:extLst>
      <p:ext uri="{BB962C8B-B14F-4D97-AF65-F5344CB8AC3E}">
        <p14:creationId xmlns:p14="http://schemas.microsoft.com/office/powerpoint/2010/main" val="541742379"/>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00" dirty="0"/>
          </a:p>
        </p:txBody>
      </p:sp>
      <p:sp>
        <p:nvSpPr>
          <p:cNvPr id="2" name="Title 1"/>
          <p:cNvSpPr>
            <a:spLocks noGrp="1"/>
          </p:cNvSpPr>
          <p:nvPr>
            <p:ph type="title" hasCustomPrompt="1"/>
          </p:nvPr>
        </p:nvSpPr>
        <p:spPr>
          <a:xfrm>
            <a:off x="630936" y="480060"/>
            <a:ext cx="7886700" cy="411480"/>
          </a:xfrm>
          <a:prstGeom prst="rect">
            <a:avLst/>
          </a:prstGeom>
        </p:spPr>
        <p:txBody>
          <a:bodyPr>
            <a:noAutofit/>
          </a:bodyPr>
          <a:lstStyle>
            <a:lvl1pPr algn="l">
              <a:defRPr sz="2700" b="0" i="0" baseline="0">
                <a:solidFill>
                  <a:schemeClr val="tx2">
                    <a:lumMod val="75000"/>
                  </a:schemeClr>
                </a:solidFill>
                <a:latin typeface="Franklin Gothic Demi Cond" panose="020B0706030402020204" pitchFamily="34" charset="0"/>
                <a:cs typeface="Times New Roman" panose="02020603050405020304" pitchFamily="18" charset="0"/>
              </a:defRPr>
            </a:lvl1pPr>
          </a:lstStyle>
          <a:p>
            <a:r>
              <a:rPr lang="en-US" dirty="0"/>
              <a:t>Click to add Title of Item</a:t>
            </a:r>
          </a:p>
        </p:txBody>
      </p:sp>
      <p:sp>
        <p:nvSpPr>
          <p:cNvPr id="8" name="Rectangle 7"/>
          <p:cNvSpPr/>
          <p:nvPr userDrawn="1"/>
        </p:nvSpPr>
        <p:spPr>
          <a:xfrm>
            <a:off x="0" y="2895"/>
            <a:ext cx="9144000" cy="342987"/>
          </a:xfrm>
          <a:prstGeom prst="rect">
            <a:avLst/>
          </a:prstGeom>
          <a:gradFill flip="none" rotWithShape="1">
            <a:gsLst>
              <a:gs pos="0">
                <a:schemeClr val="tx2">
                  <a:lumMod val="75000"/>
                </a:schemeClr>
              </a:gs>
              <a:gs pos="60000">
                <a:schemeClr val="accent2">
                  <a:lumMod val="60000"/>
                  <a:lumOff val="40000"/>
                  <a:tint val="44500"/>
                  <a:satMod val="160000"/>
                </a:schemeClr>
              </a:gs>
              <a:gs pos="100000">
                <a:schemeClr val="accent2">
                  <a:lumMod val="60000"/>
                  <a:lumOff val="40000"/>
                  <a:tint val="23500"/>
                  <a:satMod val="16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l"/>
            <a:endParaRPr lang="en-US" sz="1050" dirty="0">
              <a:solidFill>
                <a:schemeClr val="accent3">
                  <a:lumMod val="75000"/>
                </a:schemeClr>
              </a:solidFill>
              <a:latin typeface="Franklin Gothic Demi Cond" panose="020B0706030402020204" pitchFamily="34" charset="0"/>
            </a:endParaRPr>
          </a:p>
        </p:txBody>
      </p:sp>
      <p:sp>
        <p:nvSpPr>
          <p:cNvPr id="6" name="Rectangle 5">
            <a:extLst>
              <a:ext uri="{FF2B5EF4-FFF2-40B4-BE49-F238E27FC236}">
                <a16:creationId xmlns:a16="http://schemas.microsoft.com/office/drawing/2014/main" id="{A4982C14-D6E8-4DC2-8E70-A77C4904A886}"/>
              </a:ext>
            </a:extLst>
          </p:cNvPr>
          <p:cNvSpPr/>
          <p:nvPr userDrawn="1"/>
        </p:nvSpPr>
        <p:spPr>
          <a:xfrm>
            <a:off x="622979" y="1"/>
            <a:ext cx="51390" cy="80909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0">
            <a:extLst>
              <a:ext uri="{FF2B5EF4-FFF2-40B4-BE49-F238E27FC236}">
                <a16:creationId xmlns:a16="http://schemas.microsoft.com/office/drawing/2014/main" id="{681B9B26-849E-4389-8A34-9CBFB3AC9E65}"/>
              </a:ext>
            </a:extLst>
          </p:cNvPr>
          <p:cNvSpPr>
            <a:spLocks noGrp="1"/>
          </p:cNvSpPr>
          <p:nvPr>
            <p:ph type="sldNum" sz="quarter" idx="13"/>
          </p:nvPr>
        </p:nvSpPr>
        <p:spPr>
          <a:xfrm>
            <a:off x="7086600" y="4944290"/>
            <a:ext cx="2057400" cy="199211"/>
          </a:xfrm>
        </p:spPr>
        <p:txBody>
          <a:bodyPr/>
          <a:lstStyle>
            <a:lvl1pPr>
              <a:defRPr sz="12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8717471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ext or objec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50E658-114E-4518-9F83-8FC6C529763D}"/>
              </a:ext>
            </a:extLst>
          </p:cNvPr>
          <p:cNvSpPr>
            <a:spLocks noGrp="1"/>
          </p:cNvSpPr>
          <p:nvPr>
            <p:ph sz="quarter" idx="10"/>
          </p:nvPr>
        </p:nvSpPr>
        <p:spPr>
          <a:xfrm>
            <a:off x="120650" y="96441"/>
            <a:ext cx="8885238" cy="4766072"/>
          </a:xfrm>
          <a:prstGeom prst="rect">
            <a:avLst/>
          </a:prstGeom>
        </p:spPr>
        <p:txBody>
          <a:bodyPr>
            <a:normAutofit/>
          </a:bodyPr>
          <a:lstStyle>
            <a:lvl1pPr>
              <a:defRPr sz="1800"/>
            </a:lvl1pPr>
            <a:lvl2pPr marL="385763" indent="-128588">
              <a:buFont typeface="Wingdings" panose="05000000000000000000" pitchFamily="2" charset="2"/>
              <a:buChar char="§"/>
              <a:defRPr sz="1500"/>
            </a:lvl2pPr>
            <a:lvl3pPr marL="642938" indent="-128588">
              <a:buFont typeface="Courier New" panose="02070309020205020404" pitchFamily="49" charset="0"/>
              <a:buChar char="o"/>
              <a:defRPr sz="1200"/>
            </a:lvl3pPr>
            <a:lvl4pPr>
              <a:defRPr sz="1050"/>
            </a:lvl4pPr>
            <a:lvl5pPr marL="1157288" indent="-128588">
              <a:buFont typeface="Wingdings" panose="05000000000000000000" pitchFamily="2" charset="2"/>
              <a:buChar cha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CC675EA9-2EAB-4C70-890E-635EB5D97009}"/>
              </a:ext>
            </a:extLst>
          </p:cNvPr>
          <p:cNvSpPr/>
          <p:nvPr userDrawn="1"/>
        </p:nvSpPr>
        <p:spPr>
          <a:xfrm>
            <a:off x="0" y="4942990"/>
            <a:ext cx="9144000" cy="207169"/>
          </a:xfrm>
          <a:prstGeom prst="rect">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600" dirty="0"/>
          </a:p>
        </p:txBody>
      </p:sp>
      <p:sp>
        <p:nvSpPr>
          <p:cNvPr id="8" name="Slide Number Placeholder 10">
            <a:extLst>
              <a:ext uri="{FF2B5EF4-FFF2-40B4-BE49-F238E27FC236}">
                <a16:creationId xmlns:a16="http://schemas.microsoft.com/office/drawing/2014/main" id="{5FC06B2B-BDD9-4B81-9CBC-689E0D09D26C}"/>
              </a:ext>
            </a:extLst>
          </p:cNvPr>
          <p:cNvSpPr>
            <a:spLocks noGrp="1"/>
          </p:cNvSpPr>
          <p:nvPr>
            <p:ph type="sldNum" sz="quarter" idx="13"/>
          </p:nvPr>
        </p:nvSpPr>
        <p:spPr>
          <a:xfrm>
            <a:off x="7086600" y="4944290"/>
            <a:ext cx="2057400" cy="199211"/>
          </a:xfrm>
        </p:spPr>
        <p:txBody>
          <a:bodyPr/>
          <a:lstStyle>
            <a:lvl1pPr>
              <a:defRPr sz="1200" b="1">
                <a:solidFill>
                  <a:schemeClr val="bg1"/>
                </a:solidFill>
              </a:defRPr>
            </a:lvl1pPr>
          </a:lstStyle>
          <a:p>
            <a:fld id="{11F27F3A-B3E9-41ED-AF8F-A365F10BB65F}" type="slidenum">
              <a:rPr lang="en-US" smtClean="0"/>
              <a:pPr/>
              <a:t>‹#›</a:t>
            </a:fld>
            <a:endParaRPr lang="en-US" dirty="0"/>
          </a:p>
        </p:txBody>
      </p:sp>
    </p:spTree>
    <p:extLst>
      <p:ext uri="{BB962C8B-B14F-4D97-AF65-F5344CB8AC3E}">
        <p14:creationId xmlns:p14="http://schemas.microsoft.com/office/powerpoint/2010/main" val="323771167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Cover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hasCustomPrompt="1"/>
          </p:nvPr>
        </p:nvSpPr>
        <p:spPr>
          <a:xfrm>
            <a:off x="3556000" y="2639292"/>
            <a:ext cx="5068727" cy="595745"/>
          </a:xfrm>
        </p:spPr>
        <p:txBody>
          <a:bodyPr anchor="b">
            <a:normAutofit/>
          </a:bodyPr>
          <a:lstStyle>
            <a:lvl1pPr algn="r">
              <a:lnSpc>
                <a:spcPct val="90000"/>
              </a:lnSpc>
              <a:defRPr sz="2100" i="0" baseline="0">
                <a:solidFill>
                  <a:schemeClr val="accent3"/>
                </a:solidFill>
                <a:latin typeface="Franklin Gothic Demi Cond" panose="020B0706030402020204" pitchFamily="34" charset="0"/>
                <a:cs typeface="Times New Roman" panose="02020603050405020304" pitchFamily="18" charset="0"/>
              </a:defRPr>
            </a:lvl1pPr>
          </a:lstStyle>
          <a:p>
            <a:r>
              <a:rPr lang="en-US" dirty="0"/>
              <a:t>Presentation Title</a:t>
            </a:r>
            <a:br>
              <a:rPr lang="en-US" dirty="0"/>
            </a:br>
            <a:r>
              <a:rPr lang="en-US" dirty="0"/>
              <a:t>2 Lines Maximum</a:t>
            </a:r>
          </a:p>
        </p:txBody>
      </p:sp>
      <p:sp>
        <p:nvSpPr>
          <p:cNvPr id="3" name="Subtitle 2"/>
          <p:cNvSpPr>
            <a:spLocks noGrp="1"/>
          </p:cNvSpPr>
          <p:nvPr>
            <p:ph type="subTitle" idx="1" hasCustomPrompt="1"/>
          </p:nvPr>
        </p:nvSpPr>
        <p:spPr>
          <a:xfrm>
            <a:off x="3556000" y="1953491"/>
            <a:ext cx="5068727" cy="553965"/>
          </a:xfrm>
        </p:spPr>
        <p:txBody>
          <a:bodyPr anchor="b">
            <a:normAutofit/>
          </a:bodyPr>
          <a:lstStyle>
            <a:lvl1pPr marL="0" indent="0" algn="r">
              <a:buNone/>
              <a:defRPr sz="1500" baseline="0">
                <a:solidFill>
                  <a:schemeClr val="accent3"/>
                </a:solidFill>
                <a:latin typeface="Franklin Gothic Demi Cond" panose="020B0706030402020204" pitchFamily="34" charset="0"/>
                <a:cs typeface="Arial" panose="020B0604020202020204" pitchFamily="34" charset="0"/>
              </a:defRPr>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dirty="0"/>
              <a:t>Presentation subtitle, author, date</a:t>
            </a:r>
          </a:p>
        </p:txBody>
      </p:sp>
    </p:spTree>
    <p:extLst>
      <p:ext uri="{BB962C8B-B14F-4D97-AF65-F5344CB8AC3E}">
        <p14:creationId xmlns:p14="http://schemas.microsoft.com/office/powerpoint/2010/main" val="40666045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mp; Text">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773897"/>
            <a:ext cx="7863840" cy="3497580"/>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
        <p:nvSpPr>
          <p:cNvPr id="11" name="Text Placeholder 10"/>
          <p:cNvSpPr>
            <a:spLocks noGrp="1"/>
          </p:cNvSpPr>
          <p:nvPr>
            <p:ph type="body" sz="quarter" idx="13" hasCustomPrompt="1"/>
          </p:nvPr>
        </p:nvSpPr>
        <p:spPr>
          <a:xfrm>
            <a:off x="628650" y="61913"/>
            <a:ext cx="7863840" cy="617220"/>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Tree>
    <p:extLst>
      <p:ext uri="{BB962C8B-B14F-4D97-AF65-F5344CB8AC3E}">
        <p14:creationId xmlns:p14="http://schemas.microsoft.com/office/powerpoint/2010/main" val="9430605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mp; 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773897"/>
            <a:ext cx="7886700" cy="4040558"/>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Tree>
    <p:extLst>
      <p:ext uri="{BB962C8B-B14F-4D97-AF65-F5344CB8AC3E}">
        <p14:creationId xmlns:p14="http://schemas.microsoft.com/office/powerpoint/2010/main" val="23016040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ubhead, Text">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1163782"/>
            <a:ext cx="7886700" cy="3131993"/>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
        <p:nvSpPr>
          <p:cNvPr id="11" name="Text Placeholder 10"/>
          <p:cNvSpPr>
            <a:spLocks noGrp="1"/>
          </p:cNvSpPr>
          <p:nvPr>
            <p:ph type="body" sz="quarter" idx="13" hasCustomPrompt="1"/>
          </p:nvPr>
        </p:nvSpPr>
        <p:spPr>
          <a:xfrm>
            <a:off x="628650" y="6191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4" name="Text Placeholder 3"/>
          <p:cNvSpPr>
            <a:spLocks noGrp="1"/>
          </p:cNvSpPr>
          <p:nvPr>
            <p:ph type="body" sz="quarter" idx="14" hasCustomPrompt="1"/>
          </p:nvPr>
        </p:nvSpPr>
        <p:spPr>
          <a:xfrm>
            <a:off x="628650" y="682153"/>
            <a:ext cx="7886700" cy="421481"/>
          </a:xfrm>
        </p:spPr>
        <p:txBody>
          <a:bodyPr>
            <a:noAutofit/>
          </a:bodyPr>
          <a:lstStyle>
            <a:lvl1pPr marL="0" indent="0">
              <a:buNone/>
              <a:defRPr sz="1500" b="0" i="1" baseline="0">
                <a:solidFill>
                  <a:schemeClr val="accent3"/>
                </a:solidFill>
                <a:latin typeface="+mj-lt"/>
              </a:defRPr>
            </a:lvl1pPr>
            <a:lvl2pPr marL="257175" indent="0">
              <a:buNone/>
              <a:defRPr i="1">
                <a:solidFill>
                  <a:schemeClr val="accent3"/>
                </a:solidFill>
                <a:latin typeface="+mj-lt"/>
              </a:defRPr>
            </a:lvl2pPr>
            <a:lvl3pPr marL="514350" indent="0">
              <a:buNone/>
              <a:defRPr i="1">
                <a:solidFill>
                  <a:schemeClr val="accent3"/>
                </a:solidFill>
                <a:latin typeface="+mj-lt"/>
              </a:defRPr>
            </a:lvl3pPr>
            <a:lvl4pPr marL="771525" indent="0">
              <a:buNone/>
              <a:defRPr i="1">
                <a:solidFill>
                  <a:schemeClr val="accent3"/>
                </a:solidFill>
                <a:latin typeface="+mj-lt"/>
              </a:defRPr>
            </a:lvl4pPr>
            <a:lvl5pPr marL="1028700" indent="0">
              <a:buNone/>
              <a:defRPr i="1">
                <a:solidFill>
                  <a:schemeClr val="accent3"/>
                </a:solidFill>
                <a:latin typeface="+mj-lt"/>
              </a:defRPr>
            </a:lvl5pPr>
          </a:lstStyle>
          <a:p>
            <a:pPr lvl="0"/>
            <a:r>
              <a:rPr lang="en-US" dirty="0"/>
              <a:t>Slide subhead/key point, two lines max, initial cap first word only</a:t>
            </a:r>
          </a:p>
        </p:txBody>
      </p:sp>
    </p:spTree>
    <p:extLst>
      <p:ext uri="{BB962C8B-B14F-4D97-AF65-F5344CB8AC3E}">
        <p14:creationId xmlns:p14="http://schemas.microsoft.com/office/powerpoint/2010/main" val="404188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3E2C1E1-BCDD-46A1-834C-530420B768DA}" type="datetimeFigureOut">
              <a:rPr lang="en-US" altLang="en-US" smtClean="0"/>
              <a:pPr/>
              <a:t>9/7/2023</a:t>
            </a:fld>
            <a:endParaRPr lang="en-US" alt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160AAF-BC50-4414-A61A-CEE803D4C319}" type="slidenum">
              <a:rPr lang="en-US" altLang="en-US" smtClean="0"/>
              <a:pPr/>
              <a:t>‹#›</a:t>
            </a:fld>
            <a:endParaRPr lang="en-US" alt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ubhead, 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1163782"/>
            <a:ext cx="7886700" cy="3719060"/>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4" name="Text Placeholder 3"/>
          <p:cNvSpPr>
            <a:spLocks noGrp="1"/>
          </p:cNvSpPr>
          <p:nvPr>
            <p:ph type="body" sz="quarter" idx="14" hasCustomPrompt="1"/>
          </p:nvPr>
        </p:nvSpPr>
        <p:spPr>
          <a:xfrm>
            <a:off x="628650" y="682153"/>
            <a:ext cx="7886700" cy="421481"/>
          </a:xfrm>
        </p:spPr>
        <p:txBody>
          <a:bodyPr>
            <a:noAutofit/>
          </a:bodyPr>
          <a:lstStyle>
            <a:lvl1pPr marL="0" indent="0">
              <a:buNone/>
              <a:defRPr sz="1500" b="0" i="1" baseline="0">
                <a:solidFill>
                  <a:schemeClr val="accent3"/>
                </a:solidFill>
                <a:latin typeface="+mj-lt"/>
              </a:defRPr>
            </a:lvl1pPr>
            <a:lvl2pPr marL="257175" indent="0">
              <a:buNone/>
              <a:defRPr i="1">
                <a:solidFill>
                  <a:schemeClr val="accent3"/>
                </a:solidFill>
                <a:latin typeface="+mj-lt"/>
              </a:defRPr>
            </a:lvl2pPr>
            <a:lvl3pPr marL="514350" indent="0">
              <a:buNone/>
              <a:defRPr i="1">
                <a:solidFill>
                  <a:schemeClr val="accent3"/>
                </a:solidFill>
                <a:latin typeface="+mj-lt"/>
              </a:defRPr>
            </a:lvl3pPr>
            <a:lvl4pPr marL="771525" indent="0">
              <a:buNone/>
              <a:defRPr i="1">
                <a:solidFill>
                  <a:schemeClr val="accent3"/>
                </a:solidFill>
                <a:latin typeface="+mj-lt"/>
              </a:defRPr>
            </a:lvl4pPr>
            <a:lvl5pPr marL="1028700" indent="0">
              <a:buNone/>
              <a:defRPr i="1">
                <a:solidFill>
                  <a:schemeClr val="accent3"/>
                </a:solidFill>
                <a:latin typeface="+mj-lt"/>
              </a:defRPr>
            </a:lvl5pPr>
          </a:lstStyle>
          <a:p>
            <a:pPr lvl="0"/>
            <a:r>
              <a:rPr lang="en-US" dirty="0"/>
              <a:t>Slide subhead/key point, two lines max, initial cap first word only</a:t>
            </a:r>
          </a:p>
        </p:txBody>
      </p:sp>
    </p:spTree>
    <p:extLst>
      <p:ext uri="{BB962C8B-B14F-4D97-AF65-F5344CB8AC3E}">
        <p14:creationId xmlns:p14="http://schemas.microsoft.com/office/powerpoint/2010/main" val="6550664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Title, Text">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773898"/>
            <a:ext cx="7886700" cy="3521878"/>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15716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8" name="Rectangle 7"/>
          <p:cNvSpPr/>
          <p:nvPr userDrawn="1"/>
        </p:nvSpPr>
        <p:spPr>
          <a:xfrm>
            <a:off x="0" y="-11608"/>
            <a:ext cx="9144000" cy="240208"/>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9" name="Title 1"/>
          <p:cNvSpPr>
            <a:spLocks noGrp="1"/>
          </p:cNvSpPr>
          <p:nvPr>
            <p:ph type="ctrTitle" hasCustomPrompt="1"/>
          </p:nvPr>
        </p:nvSpPr>
        <p:spPr>
          <a:xfrm>
            <a:off x="95251" y="-11608"/>
            <a:ext cx="8905875" cy="240208"/>
          </a:xfrm>
        </p:spPr>
        <p:txBody>
          <a:bodyPr anchor="ctr">
            <a:noAutofit/>
          </a:bodyPr>
          <a:lstStyle>
            <a:lvl1pPr algn="l">
              <a:defRPr sz="105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DIVIDER - USE ONLY IF NEEDED TO DIFFERENTIATE BETWEEN DISTINCT SECTIONS; DO NOT REPEAT SLIDE TITLES</a:t>
            </a:r>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Tree>
    <p:extLst>
      <p:ext uri="{BB962C8B-B14F-4D97-AF65-F5344CB8AC3E}">
        <p14:creationId xmlns:p14="http://schemas.microsoft.com/office/powerpoint/2010/main" val="9555747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vider, Title, 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3" name="Content Placeholder 2"/>
          <p:cNvSpPr>
            <a:spLocks noGrp="1"/>
          </p:cNvSpPr>
          <p:nvPr>
            <p:ph idx="1" hasCustomPrompt="1"/>
          </p:nvPr>
        </p:nvSpPr>
        <p:spPr>
          <a:xfrm>
            <a:off x="628650" y="773897"/>
            <a:ext cx="7886700" cy="4040558"/>
          </a:xfrm>
        </p:spPr>
        <p:txBody>
          <a:bodyPr>
            <a:noAutofit/>
          </a:bodyPr>
          <a:lstStyle>
            <a:lvl1pPr>
              <a:lnSpc>
                <a:spcPct val="100000"/>
              </a:lnSpc>
              <a:spcBef>
                <a:spcPts val="900"/>
              </a:spcBef>
              <a:spcAft>
                <a:spcPts val="150"/>
              </a:spcAft>
              <a:defRPr sz="1800" baseline="0">
                <a:solidFill>
                  <a:schemeClr val="tx1"/>
                </a:solidFill>
                <a:latin typeface="Franklin Gothic Medium" panose="020B0603020102020204" pitchFamily="34" charset="0"/>
                <a:cs typeface="Arial" panose="020B0604020202020204" pitchFamily="34" charset="0"/>
              </a:defRPr>
            </a:lvl1pPr>
            <a:lvl2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2pPr>
            <a:lvl3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3pPr>
            <a:lvl4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4pPr>
            <a:lvl5pPr>
              <a:lnSpc>
                <a:spcPct val="100000"/>
              </a:lnSpc>
              <a:spcBef>
                <a:spcPts val="0"/>
              </a:spcBef>
              <a:spcAft>
                <a:spcPts val="150"/>
              </a:spcAft>
              <a:defRPr sz="1500">
                <a:solidFill>
                  <a:schemeClr val="tx1"/>
                </a:solidFill>
                <a:latin typeface="Franklin Gothic Medium" panose="020B0603020102020204" pitchFamily="34" charset="0"/>
                <a:cs typeface="Arial" panose="020B0604020202020204" pitchFamily="34" charset="0"/>
              </a:defRPr>
            </a:lvl5pPr>
          </a:lstStyle>
          <a:p>
            <a:r>
              <a:rPr lang="en-US" dirty="0"/>
              <a:t>Start first bullet here</a:t>
            </a:r>
          </a:p>
          <a:p>
            <a:pPr lvl="1"/>
            <a:r>
              <a:rPr lang="en-US" dirty="0"/>
              <a:t>Second level bullet; 20pt text; 2pts above/2pts below</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157163"/>
            <a:ext cx="788670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8" name="Rectangle 7"/>
          <p:cNvSpPr/>
          <p:nvPr userDrawn="1"/>
        </p:nvSpPr>
        <p:spPr>
          <a:xfrm>
            <a:off x="0" y="-11608"/>
            <a:ext cx="9144000" cy="240208"/>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9" name="Title 1"/>
          <p:cNvSpPr>
            <a:spLocks noGrp="1"/>
          </p:cNvSpPr>
          <p:nvPr>
            <p:ph type="ctrTitle" hasCustomPrompt="1"/>
          </p:nvPr>
        </p:nvSpPr>
        <p:spPr>
          <a:xfrm>
            <a:off x="95251" y="-11608"/>
            <a:ext cx="8905875" cy="240208"/>
          </a:xfrm>
        </p:spPr>
        <p:txBody>
          <a:bodyPr anchor="ctr">
            <a:noAutofit/>
          </a:bodyPr>
          <a:lstStyle>
            <a:lvl1pPr algn="l">
              <a:defRPr sz="1050" i="0" baseline="0">
                <a:solidFill>
                  <a:schemeClr val="bg1"/>
                </a:solidFill>
                <a:latin typeface="Franklin Gothic Demi Cond" panose="020B0706030402020204" pitchFamily="34" charset="0"/>
                <a:cs typeface="Times New Roman" panose="02020603050405020304" pitchFamily="18" charset="0"/>
              </a:defRPr>
            </a:lvl1pPr>
          </a:lstStyle>
          <a:p>
            <a:r>
              <a:rPr lang="en-US" dirty="0"/>
              <a:t>DIVIDER - USE ONLY IF NEEDED TO DIFFERENTIATE BETWEEN DISTINCT SECTIONS; DO NOT REPEAT SLIDE TITLES</a:t>
            </a:r>
          </a:p>
        </p:txBody>
      </p:sp>
    </p:spTree>
    <p:extLst>
      <p:ext uri="{BB962C8B-B14F-4D97-AF65-F5344CB8AC3E}">
        <p14:creationId xmlns:p14="http://schemas.microsoft.com/office/powerpoint/2010/main" val="37514536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2 Col-Title-Text">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Text Placeholder 8"/>
          <p:cNvSpPr>
            <a:spLocks noGrp="1"/>
          </p:cNvSpPr>
          <p:nvPr>
            <p:ph type="body" sz="quarter" idx="14" hasCustomPrompt="1"/>
          </p:nvPr>
        </p:nvSpPr>
        <p:spPr>
          <a:xfrm>
            <a:off x="4690872" y="1248349"/>
            <a:ext cx="3840480" cy="3047426"/>
          </a:xfrm>
        </p:spPr>
        <p:txBody>
          <a:bodyPr>
            <a:noAutofit/>
          </a:bodyPr>
          <a:lstStyle>
            <a:lvl1pPr marL="0" indent="0">
              <a:lnSpc>
                <a:spcPct val="100000"/>
              </a:lnSpc>
              <a:spcBef>
                <a:spcPts val="750"/>
              </a:spcBef>
              <a:buFontTx/>
              <a:buNone/>
              <a:defRPr sz="1500" baseline="0">
                <a:latin typeface="Franklin Gothic Medium Cond" panose="020B0606030402020204" pitchFamily="34" charset="0"/>
              </a:defRPr>
            </a:lvl1pPr>
            <a:lvl2pPr marL="214313" indent="-128588">
              <a:lnSpc>
                <a:spcPct val="100000"/>
              </a:lnSpc>
              <a:spcBef>
                <a:spcPts val="0"/>
              </a:spcBef>
              <a:buFont typeface="Arial" panose="020B0604020202020204" pitchFamily="34" charset="0"/>
              <a:buChar char="•"/>
              <a:tabLst/>
              <a:defRPr sz="1500">
                <a:latin typeface="Franklin Gothic Medium Cond" panose="020B0606030402020204" pitchFamily="34" charset="0"/>
              </a:defRPr>
            </a:lvl2pPr>
            <a:lvl3pPr marL="428625" indent="-130969">
              <a:lnSpc>
                <a:spcPct val="100000"/>
              </a:lnSpc>
              <a:spcBef>
                <a:spcPts val="0"/>
              </a:spcBef>
              <a:buFont typeface="Franklin Gothic Medium Cond" panose="020B0606030402020204" pitchFamily="34" charset="0"/>
              <a:buChar char="–"/>
              <a:defRPr sz="150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8" name="Text Placeholder 4"/>
          <p:cNvSpPr>
            <a:spLocks noGrp="1"/>
          </p:cNvSpPr>
          <p:nvPr>
            <p:ph type="body" sz="quarter" idx="16" hasCustomPrompt="1"/>
          </p:nvPr>
        </p:nvSpPr>
        <p:spPr>
          <a:xfrm>
            <a:off x="628650" y="865585"/>
            <a:ext cx="3840480" cy="339328"/>
          </a:xfrm>
          <a:gradFill flip="none" rotWithShape="1">
            <a:gsLst>
              <a:gs pos="0">
                <a:srgbClr val="728F3B"/>
              </a:gs>
              <a:gs pos="100000">
                <a:schemeClr val="accent1"/>
              </a:gs>
            </a:gsLst>
            <a:lin ang="5400000" scaled="1"/>
            <a:tileRect/>
          </a:gra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83124" y="865585"/>
            <a:ext cx="3840480" cy="339328"/>
          </a:xfrm>
          <a:gradFill>
            <a:gsLst>
              <a:gs pos="0">
                <a:srgbClr val="728F3B"/>
              </a:gs>
              <a:gs pos="100000">
                <a:schemeClr val="accent1"/>
              </a:gs>
            </a:gsLst>
            <a:lin ang="5400000" scaled="1"/>
          </a:gra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4" name="Text Placeholder 3"/>
          <p:cNvSpPr>
            <a:spLocks noGrp="1"/>
          </p:cNvSpPr>
          <p:nvPr>
            <p:ph type="body" sz="quarter" idx="18" hasCustomPrompt="1"/>
          </p:nvPr>
        </p:nvSpPr>
        <p:spPr>
          <a:xfrm>
            <a:off x="628651" y="1247775"/>
            <a:ext cx="3840163" cy="3047426"/>
          </a:xfrm>
        </p:spPr>
        <p:txBody>
          <a:bodyPr>
            <a:noAutofit/>
          </a:bodyPr>
          <a:lstStyle>
            <a:lvl1pPr marL="0" indent="0">
              <a:lnSpc>
                <a:spcPct val="100000"/>
              </a:lnSpc>
              <a:spcBef>
                <a:spcPts val="750"/>
              </a:spcBef>
              <a:buFontTx/>
              <a:buNone/>
              <a:defRPr sz="1500" baseline="0">
                <a:latin typeface="Franklin Gothic Medium Cond" panose="020B0606030402020204" pitchFamily="34" charset="0"/>
              </a:defRPr>
            </a:lvl1pPr>
            <a:lvl2pPr marL="214313" indent="-128588">
              <a:lnSpc>
                <a:spcPct val="100000"/>
              </a:lnSpc>
              <a:spcBef>
                <a:spcPts val="0"/>
              </a:spcBef>
              <a:buFont typeface="Arial" panose="020B0604020202020204" pitchFamily="34" charset="0"/>
              <a:buChar char="•"/>
              <a:defRPr sz="1500" baseline="0">
                <a:latin typeface="Franklin Gothic Medium Cond" panose="020B0606030402020204" pitchFamily="34" charset="0"/>
              </a:defRPr>
            </a:lvl2pPr>
            <a:lvl3pPr marL="428625" indent="-130969">
              <a:lnSpc>
                <a:spcPct val="100000"/>
              </a:lnSpc>
              <a:spcBef>
                <a:spcPts val="0"/>
              </a:spcBef>
              <a:buFont typeface="Franklin Gothic Medium" panose="020B0603020102020204" pitchFamily="34" charset="0"/>
              <a:buChar char="–"/>
              <a:defRPr sz="1500" baseline="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Tree>
    <p:extLst>
      <p:ext uri="{BB962C8B-B14F-4D97-AF65-F5344CB8AC3E}">
        <p14:creationId xmlns:p14="http://schemas.microsoft.com/office/powerpoint/2010/main" val="13331904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2 Col-Title-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Text Placeholder 8"/>
          <p:cNvSpPr>
            <a:spLocks noGrp="1"/>
          </p:cNvSpPr>
          <p:nvPr>
            <p:ph type="body" sz="quarter" idx="14" hasCustomPrompt="1"/>
          </p:nvPr>
        </p:nvSpPr>
        <p:spPr>
          <a:xfrm>
            <a:off x="4690872" y="1248350"/>
            <a:ext cx="3840480" cy="3497580"/>
          </a:xfrm>
        </p:spPr>
        <p:txBody>
          <a:bodyPr>
            <a:noAutofit/>
          </a:bodyPr>
          <a:lstStyle>
            <a:lvl1pPr marL="0" indent="0">
              <a:lnSpc>
                <a:spcPct val="100000"/>
              </a:lnSpc>
              <a:spcBef>
                <a:spcPts val="750"/>
              </a:spcBef>
              <a:buFontTx/>
              <a:buNone/>
              <a:defRPr sz="1500">
                <a:latin typeface="Franklin Gothic Medium Cond" panose="020B0606030402020204" pitchFamily="34" charset="0"/>
              </a:defRPr>
            </a:lvl1pPr>
            <a:lvl2pPr marL="214313" indent="-128588">
              <a:lnSpc>
                <a:spcPct val="100000"/>
              </a:lnSpc>
              <a:spcBef>
                <a:spcPts val="0"/>
              </a:spcBef>
              <a:buFont typeface="Arial" panose="020B0604020202020204" pitchFamily="34" charset="0"/>
              <a:buChar char="•"/>
              <a:tabLst/>
              <a:defRPr sz="1500">
                <a:latin typeface="Franklin Gothic Medium Cond" panose="020B0606030402020204" pitchFamily="34" charset="0"/>
              </a:defRPr>
            </a:lvl2pPr>
            <a:lvl3pPr marL="428625" indent="-130969">
              <a:lnSpc>
                <a:spcPct val="100000"/>
              </a:lnSpc>
              <a:spcBef>
                <a:spcPts val="0"/>
              </a:spcBef>
              <a:buFont typeface="Franklin Gothic Medium Cond" panose="020B0606030402020204" pitchFamily="34" charset="0"/>
              <a:buChar char="–"/>
              <a:defRPr sz="150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8" name="Text Placeholder 4"/>
          <p:cNvSpPr>
            <a:spLocks noGrp="1"/>
          </p:cNvSpPr>
          <p:nvPr>
            <p:ph type="body" sz="quarter" idx="16" hasCustomPrompt="1"/>
          </p:nvPr>
        </p:nvSpPr>
        <p:spPr>
          <a:xfrm>
            <a:off x="628650" y="86558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83124" y="86558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4" name="Text Placeholder 3"/>
          <p:cNvSpPr>
            <a:spLocks noGrp="1"/>
          </p:cNvSpPr>
          <p:nvPr>
            <p:ph type="body" sz="quarter" idx="18" hasCustomPrompt="1"/>
          </p:nvPr>
        </p:nvSpPr>
        <p:spPr>
          <a:xfrm>
            <a:off x="628651" y="1247775"/>
            <a:ext cx="3840163" cy="3497580"/>
          </a:xfrm>
        </p:spPr>
        <p:txBody>
          <a:bodyPr>
            <a:noAutofit/>
          </a:bodyPr>
          <a:lstStyle>
            <a:lvl1pPr marL="0" indent="0">
              <a:lnSpc>
                <a:spcPct val="100000"/>
              </a:lnSpc>
              <a:spcBef>
                <a:spcPts val="750"/>
              </a:spcBef>
              <a:buFontTx/>
              <a:buNone/>
              <a:defRPr sz="1500" baseline="0">
                <a:latin typeface="Franklin Gothic Medium Cond" panose="020B0606030402020204" pitchFamily="34" charset="0"/>
              </a:defRPr>
            </a:lvl1pPr>
            <a:lvl2pPr marL="214313" indent="-128588">
              <a:lnSpc>
                <a:spcPct val="100000"/>
              </a:lnSpc>
              <a:spcBef>
                <a:spcPts val="0"/>
              </a:spcBef>
              <a:buFont typeface="Arial" panose="020B0604020202020204" pitchFamily="34" charset="0"/>
              <a:buChar char="•"/>
              <a:defRPr sz="1500" baseline="0">
                <a:latin typeface="Franklin Gothic Medium Cond" panose="020B0606030402020204" pitchFamily="34" charset="0"/>
              </a:defRPr>
            </a:lvl2pPr>
            <a:lvl3pPr marL="428625" indent="-130969">
              <a:lnSpc>
                <a:spcPct val="100000"/>
              </a:lnSpc>
              <a:spcBef>
                <a:spcPts val="0"/>
              </a:spcBef>
              <a:buFont typeface="Franklin Gothic Medium" panose="020B0603020102020204" pitchFamily="34" charset="0"/>
              <a:buChar char="–"/>
              <a:defRPr sz="1500" baseline="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Tree>
    <p:extLst>
      <p:ext uri="{BB962C8B-B14F-4D97-AF65-F5344CB8AC3E}">
        <p14:creationId xmlns:p14="http://schemas.microsoft.com/office/powerpoint/2010/main" val="5360925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ubhead, 2 Col-Title-Text">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Text Placeholder 8"/>
          <p:cNvSpPr>
            <a:spLocks noGrp="1"/>
          </p:cNvSpPr>
          <p:nvPr>
            <p:ph type="body" sz="quarter" idx="14" hasCustomPrompt="1"/>
          </p:nvPr>
        </p:nvSpPr>
        <p:spPr>
          <a:xfrm>
            <a:off x="4690872" y="1490662"/>
            <a:ext cx="3840480" cy="2805113"/>
          </a:xfrm>
        </p:spPr>
        <p:txBody>
          <a:bodyPr>
            <a:noAutofit/>
          </a:bodyPr>
          <a:lstStyle>
            <a:lvl1pPr marL="0" indent="0">
              <a:lnSpc>
                <a:spcPct val="100000"/>
              </a:lnSpc>
              <a:spcBef>
                <a:spcPts val="900"/>
              </a:spcBef>
              <a:spcAft>
                <a:spcPts val="300"/>
              </a:spcAft>
              <a:buFontTx/>
              <a:buNone/>
              <a:defRPr sz="1500">
                <a:latin typeface="Franklin Gothic Medium Cond" panose="020B0606030402020204" pitchFamily="34" charset="0"/>
              </a:defRPr>
            </a:lvl1pPr>
            <a:lvl2pPr marL="214313" indent="-128588">
              <a:lnSpc>
                <a:spcPct val="100000"/>
              </a:lnSpc>
              <a:spcBef>
                <a:spcPts val="0"/>
              </a:spcBef>
              <a:spcAft>
                <a:spcPts val="300"/>
              </a:spcAft>
              <a:buFont typeface="Arial" panose="020B0604020202020204" pitchFamily="34" charset="0"/>
              <a:buChar char="•"/>
              <a:tabLst/>
              <a:defRPr sz="1500">
                <a:latin typeface="Franklin Gothic Medium Cond" panose="020B0606030402020204" pitchFamily="34" charset="0"/>
              </a:defRPr>
            </a:lvl2pPr>
            <a:lvl3pPr marL="428625" indent="-130969">
              <a:lnSpc>
                <a:spcPct val="100000"/>
              </a:lnSpc>
              <a:spcBef>
                <a:spcPts val="0"/>
              </a:spcBef>
              <a:spcAft>
                <a:spcPts val="300"/>
              </a:spcAft>
              <a:buFont typeface="Franklin Gothic Medium Cond" panose="020B0606030402020204" pitchFamily="34" charset="0"/>
              <a:buChar char="–"/>
              <a:defRPr sz="150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8" name="Text Placeholder 4"/>
          <p:cNvSpPr>
            <a:spLocks noGrp="1"/>
          </p:cNvSpPr>
          <p:nvPr>
            <p:ph type="body" sz="quarter" idx="16" hasCustomPrompt="1"/>
          </p:nvPr>
        </p:nvSpPr>
        <p:spPr>
          <a:xfrm>
            <a:off x="628650" y="115133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83124" y="115133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4" name="Text Placeholder 3"/>
          <p:cNvSpPr>
            <a:spLocks noGrp="1"/>
          </p:cNvSpPr>
          <p:nvPr>
            <p:ph type="body" sz="quarter" idx="18" hasCustomPrompt="1"/>
          </p:nvPr>
        </p:nvSpPr>
        <p:spPr>
          <a:xfrm>
            <a:off x="628651" y="1490662"/>
            <a:ext cx="3840163" cy="2804618"/>
          </a:xfrm>
        </p:spPr>
        <p:txBody>
          <a:bodyPr>
            <a:noAutofit/>
          </a:bodyPr>
          <a:lstStyle>
            <a:lvl1pPr marL="0" indent="0">
              <a:lnSpc>
                <a:spcPct val="100000"/>
              </a:lnSpc>
              <a:spcBef>
                <a:spcPts val="900"/>
              </a:spcBef>
              <a:spcAft>
                <a:spcPts val="300"/>
              </a:spcAft>
              <a:buFontTx/>
              <a:buNone/>
              <a:defRPr sz="1500" baseline="0">
                <a:latin typeface="Franklin Gothic Medium Cond" panose="020B0606030402020204" pitchFamily="34" charset="0"/>
              </a:defRPr>
            </a:lvl1pPr>
            <a:lvl2pPr marL="214313" indent="-128588">
              <a:lnSpc>
                <a:spcPct val="100000"/>
              </a:lnSpc>
              <a:spcBef>
                <a:spcPts val="0"/>
              </a:spcBef>
              <a:spcAft>
                <a:spcPts val="300"/>
              </a:spcAft>
              <a:buFont typeface="Arial" panose="020B0604020202020204" pitchFamily="34" charset="0"/>
              <a:buChar char="•"/>
              <a:defRPr sz="1500" baseline="0">
                <a:latin typeface="Franklin Gothic Medium Cond" panose="020B0606030402020204" pitchFamily="34" charset="0"/>
              </a:defRPr>
            </a:lvl2pPr>
            <a:lvl3pPr marL="428625" indent="-130969">
              <a:lnSpc>
                <a:spcPct val="100000"/>
              </a:lnSpc>
              <a:spcBef>
                <a:spcPts val="0"/>
              </a:spcBef>
              <a:spcAft>
                <a:spcPts val="300"/>
              </a:spcAft>
              <a:buFont typeface="Franklin Gothic Medium" panose="020B0603020102020204" pitchFamily="34" charset="0"/>
              <a:buChar char="–"/>
              <a:defRPr sz="1500" baseline="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12" name="Text Placeholder 3"/>
          <p:cNvSpPr>
            <a:spLocks noGrp="1"/>
          </p:cNvSpPr>
          <p:nvPr>
            <p:ph type="body" sz="quarter" idx="19" hasCustomPrompt="1"/>
          </p:nvPr>
        </p:nvSpPr>
        <p:spPr>
          <a:xfrm>
            <a:off x="628650" y="615477"/>
            <a:ext cx="7886700" cy="469182"/>
          </a:xfrm>
        </p:spPr>
        <p:txBody>
          <a:bodyPr>
            <a:noAutofit/>
          </a:bodyPr>
          <a:lstStyle>
            <a:lvl1pPr marL="0" indent="0">
              <a:buNone/>
              <a:defRPr sz="1500" b="0" i="1" baseline="0">
                <a:solidFill>
                  <a:schemeClr val="accent3"/>
                </a:solidFill>
                <a:latin typeface="+mj-lt"/>
              </a:defRPr>
            </a:lvl1pPr>
            <a:lvl2pPr marL="257175" indent="0">
              <a:buNone/>
              <a:defRPr i="1">
                <a:solidFill>
                  <a:schemeClr val="accent3"/>
                </a:solidFill>
                <a:latin typeface="+mj-lt"/>
              </a:defRPr>
            </a:lvl2pPr>
            <a:lvl3pPr marL="514350" indent="0">
              <a:buNone/>
              <a:defRPr i="1">
                <a:solidFill>
                  <a:schemeClr val="accent3"/>
                </a:solidFill>
                <a:latin typeface="+mj-lt"/>
              </a:defRPr>
            </a:lvl3pPr>
            <a:lvl4pPr marL="771525" indent="0">
              <a:buNone/>
              <a:defRPr i="1">
                <a:solidFill>
                  <a:schemeClr val="accent3"/>
                </a:solidFill>
                <a:latin typeface="+mj-lt"/>
              </a:defRPr>
            </a:lvl4pPr>
            <a:lvl5pPr marL="1028700" indent="0">
              <a:buNone/>
              <a:defRPr i="1">
                <a:solidFill>
                  <a:schemeClr val="accent3"/>
                </a:solidFill>
                <a:latin typeface="+mj-lt"/>
              </a:defRPr>
            </a:lvl5pPr>
          </a:lstStyle>
          <a:p>
            <a:pPr lvl="0"/>
            <a:r>
              <a:rPr lang="en-US" dirty="0"/>
              <a:t>Slide subhead/key point, two lines max, initial cap first word only</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Tree>
    <p:extLst>
      <p:ext uri="{BB962C8B-B14F-4D97-AF65-F5344CB8AC3E}">
        <p14:creationId xmlns:p14="http://schemas.microsoft.com/office/powerpoint/2010/main" val="36043319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ubhead, 2 Col-Title-Text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Text Placeholder 8"/>
          <p:cNvSpPr>
            <a:spLocks noGrp="1"/>
          </p:cNvSpPr>
          <p:nvPr>
            <p:ph type="body" sz="quarter" idx="14" hasCustomPrompt="1"/>
          </p:nvPr>
        </p:nvSpPr>
        <p:spPr>
          <a:xfrm>
            <a:off x="4690872" y="1490663"/>
            <a:ext cx="3840480" cy="3255267"/>
          </a:xfrm>
        </p:spPr>
        <p:txBody>
          <a:bodyPr>
            <a:noAutofit/>
          </a:bodyPr>
          <a:lstStyle>
            <a:lvl1pPr marL="0" indent="0">
              <a:lnSpc>
                <a:spcPct val="100000"/>
              </a:lnSpc>
              <a:spcBef>
                <a:spcPts val="900"/>
              </a:spcBef>
              <a:spcAft>
                <a:spcPts val="300"/>
              </a:spcAft>
              <a:buFontTx/>
              <a:buNone/>
              <a:defRPr sz="1500">
                <a:latin typeface="Franklin Gothic Medium Cond" panose="020B0606030402020204" pitchFamily="34" charset="0"/>
              </a:defRPr>
            </a:lvl1pPr>
            <a:lvl2pPr marL="214313" indent="-128588">
              <a:lnSpc>
                <a:spcPct val="100000"/>
              </a:lnSpc>
              <a:spcBef>
                <a:spcPts val="0"/>
              </a:spcBef>
              <a:spcAft>
                <a:spcPts val="300"/>
              </a:spcAft>
              <a:buFont typeface="Arial" panose="020B0604020202020204" pitchFamily="34" charset="0"/>
              <a:buChar char="•"/>
              <a:tabLst/>
              <a:defRPr sz="1500">
                <a:latin typeface="Franklin Gothic Medium Cond" panose="020B0606030402020204" pitchFamily="34" charset="0"/>
              </a:defRPr>
            </a:lvl2pPr>
            <a:lvl3pPr marL="428625" indent="-130969">
              <a:lnSpc>
                <a:spcPct val="100000"/>
              </a:lnSpc>
              <a:spcBef>
                <a:spcPts val="0"/>
              </a:spcBef>
              <a:spcAft>
                <a:spcPts val="300"/>
              </a:spcAft>
              <a:buFont typeface="Franklin Gothic Medium Cond" panose="020B0606030402020204" pitchFamily="34" charset="0"/>
              <a:buChar char="–"/>
              <a:defRPr sz="150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8" name="Text Placeholder 4"/>
          <p:cNvSpPr>
            <a:spLocks noGrp="1"/>
          </p:cNvSpPr>
          <p:nvPr>
            <p:ph type="body" sz="quarter" idx="16" hasCustomPrompt="1"/>
          </p:nvPr>
        </p:nvSpPr>
        <p:spPr>
          <a:xfrm>
            <a:off x="628650" y="115133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83124" y="115133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4" name="Text Placeholder 3"/>
          <p:cNvSpPr>
            <a:spLocks noGrp="1"/>
          </p:cNvSpPr>
          <p:nvPr>
            <p:ph type="body" sz="quarter" idx="18" hasCustomPrompt="1"/>
          </p:nvPr>
        </p:nvSpPr>
        <p:spPr>
          <a:xfrm>
            <a:off x="628651" y="1490662"/>
            <a:ext cx="3840163" cy="3254693"/>
          </a:xfrm>
        </p:spPr>
        <p:txBody>
          <a:bodyPr>
            <a:noAutofit/>
          </a:bodyPr>
          <a:lstStyle>
            <a:lvl1pPr marL="0" indent="0">
              <a:lnSpc>
                <a:spcPct val="100000"/>
              </a:lnSpc>
              <a:spcBef>
                <a:spcPts val="900"/>
              </a:spcBef>
              <a:spcAft>
                <a:spcPts val="300"/>
              </a:spcAft>
              <a:buFontTx/>
              <a:buNone/>
              <a:defRPr sz="1500" baseline="0">
                <a:latin typeface="Franklin Gothic Medium Cond" panose="020B0606030402020204" pitchFamily="34" charset="0"/>
              </a:defRPr>
            </a:lvl1pPr>
            <a:lvl2pPr marL="214313" indent="-128588">
              <a:lnSpc>
                <a:spcPct val="100000"/>
              </a:lnSpc>
              <a:spcBef>
                <a:spcPts val="0"/>
              </a:spcBef>
              <a:spcAft>
                <a:spcPts val="300"/>
              </a:spcAft>
              <a:buFont typeface="Arial" panose="020B0604020202020204" pitchFamily="34" charset="0"/>
              <a:buChar char="•"/>
              <a:defRPr sz="1500" baseline="0">
                <a:latin typeface="Franklin Gothic Medium Cond" panose="020B0606030402020204" pitchFamily="34" charset="0"/>
              </a:defRPr>
            </a:lvl2pPr>
            <a:lvl3pPr marL="428625" indent="-130969">
              <a:lnSpc>
                <a:spcPct val="100000"/>
              </a:lnSpc>
              <a:spcBef>
                <a:spcPts val="0"/>
              </a:spcBef>
              <a:spcAft>
                <a:spcPts val="300"/>
              </a:spcAft>
              <a:buFont typeface="Franklin Gothic Medium" panose="020B0603020102020204" pitchFamily="34" charset="0"/>
              <a:buChar char="–"/>
              <a:defRPr sz="1500" baseline="0">
                <a:latin typeface="Franklin Gothic Medium Cond" panose="020B0606030402020204" pitchFamily="34" charset="0"/>
              </a:defRPr>
            </a:lvl3pPr>
          </a:lstStyle>
          <a:p>
            <a:pPr lvl="0"/>
            <a:r>
              <a:rPr lang="en-US" dirty="0"/>
              <a:t>Start typing here</a:t>
            </a:r>
          </a:p>
          <a:p>
            <a:pPr lvl="1"/>
            <a:r>
              <a:rPr lang="en-US" dirty="0"/>
              <a:t>Level 2</a:t>
            </a:r>
          </a:p>
          <a:p>
            <a:pPr lvl="2"/>
            <a:r>
              <a:rPr lang="en-US" dirty="0"/>
              <a:t>Level 3</a:t>
            </a:r>
          </a:p>
        </p:txBody>
      </p:sp>
      <p:sp>
        <p:nvSpPr>
          <p:cNvPr id="12" name="Text Placeholder 3"/>
          <p:cNvSpPr>
            <a:spLocks noGrp="1"/>
          </p:cNvSpPr>
          <p:nvPr>
            <p:ph type="body" sz="quarter" idx="19" hasCustomPrompt="1"/>
          </p:nvPr>
        </p:nvSpPr>
        <p:spPr>
          <a:xfrm>
            <a:off x="628650" y="615477"/>
            <a:ext cx="7886700" cy="469182"/>
          </a:xfrm>
        </p:spPr>
        <p:txBody>
          <a:bodyPr>
            <a:noAutofit/>
          </a:bodyPr>
          <a:lstStyle>
            <a:lvl1pPr marL="0" indent="0">
              <a:buNone/>
              <a:defRPr sz="1500" b="0" i="1" baseline="0">
                <a:solidFill>
                  <a:schemeClr val="accent3"/>
                </a:solidFill>
                <a:latin typeface="+mj-lt"/>
              </a:defRPr>
            </a:lvl1pPr>
            <a:lvl2pPr marL="257175" indent="0">
              <a:buNone/>
              <a:defRPr i="1">
                <a:solidFill>
                  <a:schemeClr val="accent3"/>
                </a:solidFill>
                <a:latin typeface="+mj-lt"/>
              </a:defRPr>
            </a:lvl2pPr>
            <a:lvl3pPr marL="514350" indent="0">
              <a:buNone/>
              <a:defRPr i="1">
                <a:solidFill>
                  <a:schemeClr val="accent3"/>
                </a:solidFill>
                <a:latin typeface="+mj-lt"/>
              </a:defRPr>
            </a:lvl3pPr>
            <a:lvl4pPr marL="771525" indent="0">
              <a:buNone/>
              <a:defRPr i="1">
                <a:solidFill>
                  <a:schemeClr val="accent3"/>
                </a:solidFill>
                <a:latin typeface="+mj-lt"/>
              </a:defRPr>
            </a:lvl4pPr>
            <a:lvl5pPr marL="1028700" indent="0">
              <a:buNone/>
              <a:defRPr i="1">
                <a:solidFill>
                  <a:schemeClr val="accent3"/>
                </a:solidFill>
                <a:latin typeface="+mj-lt"/>
              </a:defRPr>
            </a:lvl5pPr>
          </a:lstStyle>
          <a:p>
            <a:pPr lvl="0"/>
            <a:r>
              <a:rPr lang="en-US" dirty="0"/>
              <a:t>Slide subhead/key point, two lines max, initial cap first word only</a:t>
            </a:r>
          </a:p>
        </p:txBody>
      </p:sp>
    </p:spTree>
    <p:extLst>
      <p:ext uri="{BB962C8B-B14F-4D97-AF65-F5344CB8AC3E}">
        <p14:creationId xmlns:p14="http://schemas.microsoft.com/office/powerpoint/2010/main" val="34894918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2 Col-Title-Chart-Table">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5" name="Text Placeholder 4"/>
          <p:cNvSpPr>
            <a:spLocks noGrp="1"/>
          </p:cNvSpPr>
          <p:nvPr>
            <p:ph type="body" sz="quarter" idx="16" hasCustomPrompt="1"/>
          </p:nvPr>
        </p:nvSpPr>
        <p:spPr>
          <a:xfrm>
            <a:off x="628649" y="86558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90872" y="865585"/>
            <a:ext cx="3840480" cy="339328"/>
          </a:xfrm>
          <a:solidFill>
            <a:srgbClr val="728F3B"/>
          </a:solidFill>
        </p:spPr>
        <p:txBody>
          <a:bodyP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9" name="Content Placeholder 8"/>
          <p:cNvSpPr>
            <a:spLocks noGrp="1"/>
          </p:cNvSpPr>
          <p:nvPr>
            <p:ph sz="quarter" idx="18" hasCustomPrompt="1"/>
          </p:nvPr>
        </p:nvSpPr>
        <p:spPr>
          <a:xfrm>
            <a:off x="628651" y="1204913"/>
            <a:ext cx="3840479" cy="3017520"/>
          </a:xfrm>
        </p:spPr>
        <p:txBody>
          <a:bodyPr>
            <a:noAutofit/>
          </a:bodyPr>
          <a:lstStyle>
            <a:lvl1pPr marL="0" indent="0">
              <a:lnSpc>
                <a:spcPct val="100000"/>
              </a:lnSpc>
              <a:spcBef>
                <a:spcPts val="0"/>
              </a:spcBef>
              <a:spcAft>
                <a:spcPts val="450"/>
              </a:spcAft>
              <a:buFont typeface="Arial" panose="020B0604020202020204" pitchFamily="34" charset="0"/>
              <a:buNone/>
              <a:defRPr sz="1500" baseline="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
        <p:nvSpPr>
          <p:cNvPr id="13" name="Content Placeholder 12"/>
          <p:cNvSpPr>
            <a:spLocks noGrp="1"/>
          </p:cNvSpPr>
          <p:nvPr>
            <p:ph sz="quarter" idx="19" hasCustomPrompt="1"/>
          </p:nvPr>
        </p:nvSpPr>
        <p:spPr>
          <a:xfrm>
            <a:off x="4690872" y="1204913"/>
            <a:ext cx="3840480" cy="3017520"/>
          </a:xfrm>
        </p:spPr>
        <p:txBody>
          <a:bodyPr>
            <a:noAutofit/>
          </a:bodyPr>
          <a:lstStyle>
            <a:lvl1pPr marL="0" indent="0">
              <a:lnSpc>
                <a:spcPct val="100000"/>
              </a:lnSpc>
              <a:spcBef>
                <a:spcPts val="0"/>
              </a:spcBef>
              <a:spcAft>
                <a:spcPts val="450"/>
              </a:spcAft>
              <a:buNone/>
              <a:defRPr sz="150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Tree>
    <p:extLst>
      <p:ext uri="{BB962C8B-B14F-4D97-AF65-F5344CB8AC3E}">
        <p14:creationId xmlns:p14="http://schemas.microsoft.com/office/powerpoint/2010/main" val="1545758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2 Col-Title-Chart-Table - No NC">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5" name="Text Placeholder 4"/>
          <p:cNvSpPr>
            <a:spLocks noGrp="1"/>
          </p:cNvSpPr>
          <p:nvPr>
            <p:ph type="body" sz="quarter" idx="16" hasCustomPrompt="1"/>
          </p:nvPr>
        </p:nvSpPr>
        <p:spPr>
          <a:xfrm>
            <a:off x="628649" y="865585"/>
            <a:ext cx="3840480" cy="339328"/>
          </a:xfrm>
          <a:solidFill>
            <a:srgbClr val="728F3B"/>
          </a:solidFill>
        </p:spPr>
        <p:txBody>
          <a:bodyPr anchor="ct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marL="257175" indent="0">
              <a:buNone/>
              <a:defRPr/>
            </a:lvl2pPr>
            <a:lvl3pPr marL="514350" indent="0">
              <a:buNone/>
              <a:defRPr/>
            </a:lvl3pPr>
            <a:lvl4pPr marL="771525" indent="0">
              <a:buNone/>
              <a:defRPr/>
            </a:lvl4pPr>
            <a:lvl5pPr marL="1028700" indent="0">
              <a:buNone/>
              <a:defRPr/>
            </a:lvl5pPr>
          </a:lstStyle>
          <a:p>
            <a:pPr lvl="0"/>
            <a:r>
              <a:rPr lang="en-US" dirty="0"/>
              <a:t>COLUMN ONE TITLE</a:t>
            </a:r>
          </a:p>
        </p:txBody>
      </p:sp>
      <p:sp>
        <p:nvSpPr>
          <p:cNvPr id="10" name="Text Placeholder 9"/>
          <p:cNvSpPr>
            <a:spLocks noGrp="1"/>
          </p:cNvSpPr>
          <p:nvPr>
            <p:ph type="body" sz="quarter" idx="17" hasCustomPrompt="1"/>
          </p:nvPr>
        </p:nvSpPr>
        <p:spPr>
          <a:xfrm>
            <a:off x="4690872" y="865585"/>
            <a:ext cx="3840480" cy="339328"/>
          </a:xfrm>
          <a:solidFill>
            <a:srgbClr val="728F3B"/>
          </a:solidFill>
        </p:spPr>
        <p:txBody>
          <a:bodyPr>
            <a:noAutofit/>
          </a:bodyPr>
          <a:lstStyle>
            <a:lvl1pPr marL="0" indent="0" algn="ctr">
              <a:lnSpc>
                <a:spcPct val="100000"/>
              </a:lnSpc>
              <a:spcBef>
                <a:spcPts val="0"/>
              </a:spcBef>
              <a:buNone/>
              <a:defRPr sz="1500" baseline="0">
                <a:solidFill>
                  <a:schemeClr val="bg1"/>
                </a:solidFill>
                <a:latin typeface="Franklin Gothic Demi Cond" panose="020B0706030402020204" pitchFamily="34" charset="0"/>
              </a:defRPr>
            </a:lvl1pPr>
            <a:lvl2pPr>
              <a:defRPr>
                <a:latin typeface="Franklin Gothic Demi Cond" panose="020B0706030402020204" pitchFamily="34" charset="0"/>
              </a:defRPr>
            </a:lvl2pPr>
            <a:lvl3pPr>
              <a:defRPr>
                <a:latin typeface="Franklin Gothic Demi Cond" panose="020B0706030402020204" pitchFamily="34" charset="0"/>
              </a:defRPr>
            </a:lvl3pPr>
            <a:lvl4pPr>
              <a:defRPr>
                <a:latin typeface="Franklin Gothic Demi Cond" panose="020B0706030402020204" pitchFamily="34" charset="0"/>
              </a:defRPr>
            </a:lvl4pPr>
            <a:lvl5pPr>
              <a:defRPr>
                <a:latin typeface="Franklin Gothic Demi Cond" panose="020B0706030402020204" pitchFamily="34" charset="0"/>
              </a:defRPr>
            </a:lvl5pPr>
          </a:lstStyle>
          <a:p>
            <a:pPr lvl="0"/>
            <a:r>
              <a:rPr lang="en-US" dirty="0"/>
              <a:t>COLUMN TWO TITLE</a:t>
            </a:r>
          </a:p>
        </p:txBody>
      </p:sp>
      <p:sp>
        <p:nvSpPr>
          <p:cNvPr id="9" name="Content Placeholder 8"/>
          <p:cNvSpPr>
            <a:spLocks noGrp="1"/>
          </p:cNvSpPr>
          <p:nvPr>
            <p:ph sz="quarter" idx="18" hasCustomPrompt="1"/>
          </p:nvPr>
        </p:nvSpPr>
        <p:spPr>
          <a:xfrm>
            <a:off x="628651" y="1204912"/>
            <a:ext cx="3840479" cy="3567113"/>
          </a:xfrm>
        </p:spPr>
        <p:txBody>
          <a:bodyPr>
            <a:noAutofit/>
          </a:bodyPr>
          <a:lstStyle>
            <a:lvl1pPr marL="0" indent="0">
              <a:lnSpc>
                <a:spcPct val="100000"/>
              </a:lnSpc>
              <a:spcBef>
                <a:spcPts val="0"/>
              </a:spcBef>
              <a:spcAft>
                <a:spcPts val="450"/>
              </a:spcAft>
              <a:buFont typeface="Arial" panose="020B0604020202020204" pitchFamily="34" charset="0"/>
              <a:buNone/>
              <a:defRPr sz="1500" baseline="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
        <p:nvSpPr>
          <p:cNvPr id="13" name="Content Placeholder 12"/>
          <p:cNvSpPr>
            <a:spLocks noGrp="1"/>
          </p:cNvSpPr>
          <p:nvPr>
            <p:ph sz="quarter" idx="19" hasCustomPrompt="1"/>
          </p:nvPr>
        </p:nvSpPr>
        <p:spPr>
          <a:xfrm>
            <a:off x="4690872" y="1204912"/>
            <a:ext cx="3840480" cy="3567113"/>
          </a:xfrm>
        </p:spPr>
        <p:txBody>
          <a:bodyPr>
            <a:noAutofit/>
          </a:bodyPr>
          <a:lstStyle>
            <a:lvl1pPr marL="0" indent="0">
              <a:lnSpc>
                <a:spcPct val="100000"/>
              </a:lnSpc>
              <a:spcBef>
                <a:spcPts val="0"/>
              </a:spcBef>
              <a:spcAft>
                <a:spcPts val="450"/>
              </a:spcAft>
              <a:buNone/>
              <a:defRPr sz="150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Tree>
    <p:extLst>
      <p:ext uri="{BB962C8B-B14F-4D97-AF65-F5344CB8AC3E}">
        <p14:creationId xmlns:p14="http://schemas.microsoft.com/office/powerpoint/2010/main" val="26690022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2 Col-Chart-Table">
    <p:spTree>
      <p:nvGrpSpPr>
        <p:cNvPr id="1" name=""/>
        <p:cNvGrpSpPr/>
        <p:nvPr/>
      </p:nvGrpSpPr>
      <p:grpSpPr>
        <a:xfrm>
          <a:off x="0" y="0"/>
          <a:ext cx="0" cy="0"/>
          <a:chOff x="0" y="0"/>
          <a:chExt cx="0" cy="0"/>
        </a:xfrm>
      </p:grpSpPr>
      <p:sp>
        <p:nvSpPr>
          <p:cNvPr id="7" name="Rectangle 6"/>
          <p:cNvSpPr/>
          <p:nvPr userDrawn="1"/>
        </p:nvSpPr>
        <p:spPr>
          <a:xfrm>
            <a:off x="0" y="4942990"/>
            <a:ext cx="9144000" cy="207169"/>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eaLnBrk="1" fontAlgn="auto" hangingPunct="1">
              <a:spcBef>
                <a:spcPts val="0"/>
              </a:spcBef>
              <a:spcAft>
                <a:spcPts val="0"/>
              </a:spcAft>
            </a:pPr>
            <a:endParaRPr lang="en-US" sz="1013" dirty="0">
              <a:solidFill>
                <a:srgbClr val="FFFFFF"/>
              </a:solidFill>
            </a:endParaRPr>
          </a:p>
        </p:txBody>
      </p:sp>
      <p:sp>
        <p:nvSpPr>
          <p:cNvPr id="6" name="Slide Number Placeholder 5"/>
          <p:cNvSpPr>
            <a:spLocks noGrp="1"/>
          </p:cNvSpPr>
          <p:nvPr>
            <p:ph type="sldNum" sz="quarter" idx="12"/>
          </p:nvPr>
        </p:nvSpPr>
        <p:spPr>
          <a:xfrm>
            <a:off x="6900184" y="4986427"/>
            <a:ext cx="2057400" cy="103584"/>
          </a:xfrm>
        </p:spPr>
        <p:txBody>
          <a:bodyPr/>
          <a:lstStyle>
            <a:lvl1pPr algn="r">
              <a:defRPr>
                <a:solidFill>
                  <a:schemeClr val="bg1"/>
                </a:solidFill>
                <a:latin typeface="Franklin Gothic Demi Cond" panose="020B0706030402020204" pitchFamily="34" charset="0"/>
              </a:defRPr>
            </a:lvl1pPr>
          </a:lstStyle>
          <a:p>
            <a:fld id="{11F27F3A-B3E9-41ED-AF8F-A365F10BB65F}"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928884" y="4295775"/>
            <a:ext cx="933340" cy="485755"/>
          </a:xfrm>
          <a:prstGeom prst="rect">
            <a:avLst/>
          </a:prstGeom>
        </p:spPr>
      </p:pic>
      <p:sp>
        <p:nvSpPr>
          <p:cNvPr id="11" name="Text Placeholder 10"/>
          <p:cNvSpPr>
            <a:spLocks noGrp="1"/>
          </p:cNvSpPr>
          <p:nvPr>
            <p:ph type="body" sz="quarter" idx="13" hasCustomPrompt="1"/>
          </p:nvPr>
        </p:nvSpPr>
        <p:spPr>
          <a:xfrm>
            <a:off x="628650" y="61913"/>
            <a:ext cx="7863840" cy="616744"/>
          </a:xfrm>
        </p:spPr>
        <p:txBody>
          <a:bodyPr anchor="b">
            <a:noAutofit/>
          </a:bodyPr>
          <a:lstStyle>
            <a:lvl1pPr marL="0" indent="0">
              <a:buNone/>
              <a:defRPr sz="2400" baseline="0">
                <a:solidFill>
                  <a:schemeClr val="accent3"/>
                </a:solidFill>
                <a:latin typeface="Franklin Gothic Demi Cond" panose="020B0706030402020204" pitchFamily="34" charset="0"/>
              </a:defRPr>
            </a:lvl1pPr>
            <a:lvl2pPr marL="257175" indent="0">
              <a:buNone/>
              <a:defRPr sz="2400">
                <a:latin typeface="Franklin Gothic Demi Cond" panose="020B0706030402020204" pitchFamily="34" charset="0"/>
              </a:defRPr>
            </a:lvl2pPr>
            <a:lvl3pPr marL="514350" indent="0">
              <a:buNone/>
              <a:defRPr sz="2400">
                <a:latin typeface="Franklin Gothic Demi Cond" panose="020B0706030402020204" pitchFamily="34" charset="0"/>
              </a:defRPr>
            </a:lvl3pPr>
            <a:lvl4pPr marL="771525" indent="0">
              <a:buNone/>
              <a:defRPr sz="2400">
                <a:latin typeface="Franklin Gothic Demi Cond" panose="020B0706030402020204" pitchFamily="34" charset="0"/>
              </a:defRPr>
            </a:lvl4pPr>
            <a:lvl5pPr marL="1028700" indent="0">
              <a:buNone/>
              <a:defRPr sz="2400">
                <a:latin typeface="Franklin Gothic Demi Cond" panose="020B0706030402020204" pitchFamily="34" charset="0"/>
              </a:defRPr>
            </a:lvl5pPr>
          </a:lstStyle>
          <a:p>
            <a:pPr lvl="0"/>
            <a:r>
              <a:rPr lang="en-US" dirty="0"/>
              <a:t>Slide title, one line max, initial cap first word only</a:t>
            </a:r>
          </a:p>
        </p:txBody>
      </p:sp>
      <p:sp>
        <p:nvSpPr>
          <p:cNvPr id="9" name="Content Placeholder 8"/>
          <p:cNvSpPr>
            <a:spLocks noGrp="1"/>
          </p:cNvSpPr>
          <p:nvPr>
            <p:ph sz="quarter" idx="18" hasCustomPrompt="1"/>
          </p:nvPr>
        </p:nvSpPr>
        <p:spPr>
          <a:xfrm>
            <a:off x="628650" y="774954"/>
            <a:ext cx="3840480" cy="3429000"/>
          </a:xfrm>
        </p:spPr>
        <p:txBody>
          <a:bodyPr>
            <a:noAutofit/>
          </a:bodyPr>
          <a:lstStyle>
            <a:lvl1pPr marL="0" indent="0">
              <a:lnSpc>
                <a:spcPct val="100000"/>
              </a:lnSpc>
              <a:spcBef>
                <a:spcPts val="0"/>
              </a:spcBef>
              <a:spcAft>
                <a:spcPts val="450"/>
              </a:spcAft>
              <a:buFont typeface="Arial" panose="020B0604020202020204" pitchFamily="34" charset="0"/>
              <a:buNone/>
              <a:defRPr sz="1500" baseline="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required</a:t>
            </a:r>
            <a:br>
              <a:rPr lang="en-US" dirty="0"/>
            </a:br>
            <a:r>
              <a:rPr lang="en-US" dirty="0"/>
              <a:t>NO clip art</a:t>
            </a:r>
          </a:p>
        </p:txBody>
      </p:sp>
      <p:sp>
        <p:nvSpPr>
          <p:cNvPr id="13" name="Content Placeholder 12"/>
          <p:cNvSpPr>
            <a:spLocks noGrp="1"/>
          </p:cNvSpPr>
          <p:nvPr>
            <p:ph sz="quarter" idx="19" hasCustomPrompt="1"/>
          </p:nvPr>
        </p:nvSpPr>
        <p:spPr>
          <a:xfrm>
            <a:off x="4690872" y="774954"/>
            <a:ext cx="3840480" cy="3429000"/>
          </a:xfrm>
        </p:spPr>
        <p:txBody>
          <a:bodyPr>
            <a:noAutofit/>
          </a:bodyPr>
          <a:lstStyle>
            <a:lvl1pPr marL="0" indent="0">
              <a:lnSpc>
                <a:spcPct val="100000"/>
              </a:lnSpc>
              <a:spcBef>
                <a:spcPts val="0"/>
              </a:spcBef>
              <a:spcAft>
                <a:spcPts val="450"/>
              </a:spcAft>
              <a:buNone/>
              <a:defRPr sz="1500">
                <a:latin typeface="Franklin Gothic Medium Cond" panose="020B0606030402020204" pitchFamily="34" charset="0"/>
              </a:defRPr>
            </a:lvl1pPr>
          </a:lstStyle>
          <a:p>
            <a:pPr lvl="0"/>
            <a:r>
              <a:rPr lang="en-US" dirty="0"/>
              <a:t>Table, chart, SmartArt, picture, video</a:t>
            </a:r>
            <a:br>
              <a:rPr lang="en-US" dirty="0"/>
            </a:br>
            <a:r>
              <a:rPr lang="en-US" dirty="0"/>
              <a:t>Charts: One dimensional</a:t>
            </a:r>
            <a:br>
              <a:rPr lang="en-US" dirty="0"/>
            </a:br>
            <a:r>
              <a:rPr lang="en-US" dirty="0"/>
              <a:t>Photos: Permission form required;  credit photographer</a:t>
            </a:r>
            <a:br>
              <a:rPr lang="en-US" dirty="0"/>
            </a:br>
            <a:r>
              <a:rPr lang="en-US" dirty="0"/>
              <a:t>NO clip art</a:t>
            </a:r>
          </a:p>
          <a:p>
            <a:pPr lvl="0"/>
            <a:endParaRPr lang="en-US" dirty="0"/>
          </a:p>
        </p:txBody>
      </p:sp>
    </p:spTree>
    <p:extLst>
      <p:ext uri="{BB962C8B-B14F-4D97-AF65-F5344CB8AC3E}">
        <p14:creationId xmlns:p14="http://schemas.microsoft.com/office/powerpoint/2010/main" val="3023611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5.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theme" Target="../theme/theme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theme" Target="../theme/theme7.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theme" Target="../theme/theme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a:t>9/7/2023</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lgn="r" defTabSz="914400" eaLnBrk="1" fontAlgn="auto" hangingPunct="1">
              <a:spcBef>
                <a:spcPts val="0"/>
              </a:spcBef>
              <a:spcAft>
                <a:spcPts val="0"/>
              </a:spcAft>
            </a:pPr>
            <a:fld id="{00000000-1234-1234-1234-123412341234}" type="slidenum">
              <a:rPr lang="en" sz="1000" kern="0" smtClean="0">
                <a:solidFill>
                  <a:srgbClr val="ADADAD"/>
                </a:solidFill>
                <a:latin typeface="Arial"/>
                <a:cs typeface="Arial"/>
                <a:sym typeface="Arial"/>
              </a:rPr>
              <a:pPr algn="r" defTabSz="914400" eaLnBrk="1" fontAlgn="auto" hangingPunct="1">
                <a:spcBef>
                  <a:spcPts val="0"/>
                </a:spcBef>
                <a:spcAft>
                  <a:spcPts val="0"/>
                </a:spcAft>
              </a:pPr>
              <a:t>‹#›</a:t>
            </a:fld>
            <a:endParaRPr lang="en" sz="1000" kern="0" dirty="0">
              <a:solidFill>
                <a:srgbClr val="ADADAD"/>
              </a:solidFill>
              <a:latin typeface="Arial"/>
              <a:cs typeface="Arial"/>
              <a:sym typeface="Arial"/>
            </a:endParaRPr>
          </a:p>
        </p:txBody>
      </p:sp>
    </p:spTree>
    <p:extLst>
      <p:ext uri="{BB962C8B-B14F-4D97-AF65-F5344CB8AC3E}">
        <p14:creationId xmlns:p14="http://schemas.microsoft.com/office/powerpoint/2010/main" val="130991178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873"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p:cNvSpPr/>
          <p:nvPr/>
        </p:nvSpPr>
        <p:spPr>
          <a:xfrm>
            <a:off x="1" y="1"/>
            <a:ext cx="9141618" cy="1143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endParaRPr>
              <a:solidFill>
                <a:prstClr val="white"/>
              </a:solidFill>
            </a:endParaRPr>
          </a:p>
        </p:txBody>
      </p:sp>
      <p:sp>
        <p:nvSpPr>
          <p:cNvPr id="2" name="Title Placeholder 1"/>
          <p:cNvSpPr>
            <a:spLocks noGrp="1"/>
          </p:cNvSpPr>
          <p:nvPr>
            <p:ph type="title"/>
          </p:nvPr>
        </p:nvSpPr>
        <p:spPr>
          <a:xfrm>
            <a:off x="800100" y="74416"/>
            <a:ext cx="7543800" cy="994172"/>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p:cNvSpPr>
            <a:spLocks noGrp="1"/>
          </p:cNvSpPr>
          <p:nvPr>
            <p:ph type="body" idx="1"/>
          </p:nvPr>
        </p:nvSpPr>
        <p:spPr>
          <a:xfrm>
            <a:off x="1143000" y="1371600"/>
            <a:ext cx="6858000" cy="3429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800850" y="4861321"/>
            <a:ext cx="800100" cy="179786"/>
          </a:xfrm>
          <a:prstGeom prst="rect">
            <a:avLst/>
          </a:prstGeom>
        </p:spPr>
        <p:txBody>
          <a:bodyPr vert="horz" lIns="91440" tIns="45720" rIns="91440" bIns="45720" rtlCol="0" anchor="ctr"/>
          <a:lstStyle>
            <a:lvl1pPr algn="r">
              <a:defRPr sz="675">
                <a:solidFill>
                  <a:schemeClr val="tx1"/>
                </a:solidFill>
              </a:defRPr>
            </a:lvl1pPr>
          </a:lstStyle>
          <a:p>
            <a:pPr defTabSz="685800" eaLnBrk="1" fontAlgn="auto" hangingPunct="1">
              <a:spcBef>
                <a:spcPts val="0"/>
              </a:spcBef>
              <a:spcAft>
                <a:spcPts val="0"/>
              </a:spcAft>
            </a:pPr>
            <a:fld id="{37CC0096-1860-4642-9CD2-0079EA5E7CD1}" type="datetimeFigureOut">
              <a:rPr lang="mr-IN" smtClean="0">
                <a:solidFill>
                  <a:prstClr val="black"/>
                </a:solidFill>
                <a:latin typeface="Franklin Gothic Medium"/>
                <a:ea typeface=""/>
              </a:rPr>
              <a:pPr defTabSz="685800" eaLnBrk="1" fontAlgn="auto" hangingPunct="1">
                <a:spcBef>
                  <a:spcPts val="0"/>
                </a:spcBef>
                <a:spcAft>
                  <a:spcPts val="0"/>
                </a:spcAft>
              </a:pPr>
              <a:t>07-09-2023</a:t>
            </a:fld>
            <a:endParaRPr lang="mr-IN">
              <a:solidFill>
                <a:prstClr val="black"/>
              </a:solidFill>
              <a:latin typeface="Franklin Gothic Medium"/>
              <a:ea typeface=""/>
            </a:endParaRPr>
          </a:p>
        </p:txBody>
      </p:sp>
      <p:sp>
        <p:nvSpPr>
          <p:cNvPr id="5" name="Footer Placeholder 4"/>
          <p:cNvSpPr>
            <a:spLocks noGrp="1"/>
          </p:cNvSpPr>
          <p:nvPr>
            <p:ph type="ftr" sz="quarter" idx="3"/>
          </p:nvPr>
        </p:nvSpPr>
        <p:spPr>
          <a:xfrm>
            <a:off x="800100" y="4861321"/>
            <a:ext cx="5886450" cy="179786"/>
          </a:xfrm>
          <a:prstGeom prst="rect">
            <a:avLst/>
          </a:prstGeom>
        </p:spPr>
        <p:txBody>
          <a:bodyPr vert="horz" lIns="91440" tIns="45720" rIns="91440" bIns="45720" rtlCol="0" anchor="ctr"/>
          <a:lstStyle>
            <a:lvl1pPr algn="l">
              <a:defRPr sz="675">
                <a:solidFill>
                  <a:schemeClr val="tx1"/>
                </a:solidFill>
              </a:defRPr>
            </a:lvl1pPr>
          </a:lstStyle>
          <a:p>
            <a:pPr defTabSz="685800" eaLnBrk="1" fontAlgn="auto" hangingPunct="1">
              <a:spcBef>
                <a:spcPts val="0"/>
              </a:spcBef>
              <a:spcAft>
                <a:spcPts val="0"/>
              </a:spcAft>
            </a:pPr>
            <a:endParaRPr lang="en-US">
              <a:solidFill>
                <a:prstClr val="black"/>
              </a:solidFill>
              <a:latin typeface="Franklin Gothic Medium"/>
              <a:ea typeface=""/>
            </a:endParaRPr>
          </a:p>
        </p:txBody>
      </p:sp>
      <p:sp>
        <p:nvSpPr>
          <p:cNvPr id="6" name="Slide Number Placeholder 5"/>
          <p:cNvSpPr>
            <a:spLocks noGrp="1"/>
          </p:cNvSpPr>
          <p:nvPr>
            <p:ph type="sldNum" sz="quarter" idx="4"/>
          </p:nvPr>
        </p:nvSpPr>
        <p:spPr>
          <a:xfrm>
            <a:off x="7715250" y="4861321"/>
            <a:ext cx="628650" cy="179786"/>
          </a:xfrm>
          <a:prstGeom prst="rect">
            <a:avLst/>
          </a:prstGeom>
        </p:spPr>
        <p:txBody>
          <a:bodyPr vert="horz" lIns="91440" tIns="45720" rIns="91440" bIns="45720" rtlCol="0" anchor="ctr"/>
          <a:lstStyle>
            <a:lvl1pPr algn="r">
              <a:defRPr sz="675">
                <a:solidFill>
                  <a:schemeClr val="tx1"/>
                </a:solidFill>
              </a:defRPr>
            </a:lvl1pPr>
          </a:lstStyle>
          <a:p>
            <a:pPr defTabSz="685800" eaLnBrk="1" fontAlgn="auto" hangingPunct="1">
              <a:spcBef>
                <a:spcPts val="0"/>
              </a:spcBef>
              <a:spcAft>
                <a:spcPts val="0"/>
              </a:spcAft>
            </a:pPr>
            <a:fld id="{E31375A4-56A4-47D6-9801-1991572033F7}" type="slidenum">
              <a:rPr lang="uk-UA" smtClean="0">
                <a:solidFill>
                  <a:prstClr val="black"/>
                </a:solidFill>
                <a:latin typeface="Franklin Gothic Medium"/>
                <a:ea typeface=""/>
              </a:rPr>
              <a:pPr defTabSz="685800" eaLnBrk="1" fontAlgn="auto" hangingPunct="1">
                <a:spcBef>
                  <a:spcPts val="0"/>
                </a:spcBef>
                <a:spcAft>
                  <a:spcPts val="0"/>
                </a:spcAft>
              </a:pPr>
              <a:t>‹#›</a:t>
            </a:fld>
            <a:endParaRPr lang="uk-UA">
              <a:solidFill>
                <a:prstClr val="black"/>
              </a:solidFill>
              <a:latin typeface="Franklin Gothic Medium"/>
              <a:ea typeface=""/>
            </a:endParaRPr>
          </a:p>
        </p:txBody>
      </p:sp>
    </p:spTree>
    <p:extLst>
      <p:ext uri="{BB962C8B-B14F-4D97-AF65-F5344CB8AC3E}">
        <p14:creationId xmlns:p14="http://schemas.microsoft.com/office/powerpoint/2010/main" val="97200291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27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1350"/>
        </a:spcBef>
        <a:buSzPct val="100000"/>
        <a:buFont typeface="Arial" pitchFamily="34" charset="0"/>
        <a:buChar char="▪"/>
        <a:defRPr sz="1800" kern="1200">
          <a:solidFill>
            <a:schemeClr val="tx1">
              <a:lumMod val="75000"/>
              <a:lumOff val="25000"/>
            </a:schemeClr>
          </a:solidFill>
          <a:latin typeface="+mn-lt"/>
          <a:ea typeface="+mn-ea"/>
          <a:cs typeface="+mn-cs"/>
        </a:defRPr>
      </a:lvl1pPr>
      <a:lvl2pPr marL="342900" indent="-171450" algn="l" defTabSz="685800" rtl="0" eaLnBrk="1" latinLnBrk="0" hangingPunct="1">
        <a:lnSpc>
          <a:spcPct val="90000"/>
        </a:lnSpc>
        <a:spcBef>
          <a:spcPts val="450"/>
        </a:spcBef>
        <a:buSzPct val="100000"/>
        <a:buFont typeface="Arial" pitchFamily="34" charset="0"/>
        <a:buChar char="▪"/>
        <a:defRPr sz="1650" kern="1200">
          <a:solidFill>
            <a:schemeClr val="tx1">
              <a:lumMod val="75000"/>
              <a:lumOff val="25000"/>
            </a:schemeClr>
          </a:solidFill>
          <a:latin typeface="+mn-lt"/>
          <a:ea typeface="+mn-ea"/>
          <a:cs typeface="+mn-cs"/>
        </a:defRPr>
      </a:lvl2pPr>
      <a:lvl3pPr marL="514350" indent="-137160" algn="l" defTabSz="685800" rtl="0" eaLnBrk="1" latinLnBrk="0" hangingPunct="1">
        <a:lnSpc>
          <a:spcPct val="90000"/>
        </a:lnSpc>
        <a:spcBef>
          <a:spcPts val="450"/>
        </a:spcBef>
        <a:buSzPct val="100000"/>
        <a:buFont typeface="Arial" pitchFamily="34" charset="0"/>
        <a:buChar char="▪"/>
        <a:defRPr sz="1500" kern="1200">
          <a:solidFill>
            <a:schemeClr val="tx1">
              <a:lumMod val="75000"/>
              <a:lumOff val="25000"/>
            </a:schemeClr>
          </a:solidFill>
          <a:latin typeface="+mn-lt"/>
          <a:ea typeface="+mn-ea"/>
          <a:cs typeface="+mn-cs"/>
        </a:defRPr>
      </a:lvl3pPr>
      <a:lvl4pPr marL="651510" indent="-136922" algn="l" defTabSz="685800" rtl="0" eaLnBrk="1" latinLnBrk="0" hangingPunct="1">
        <a:lnSpc>
          <a:spcPct val="90000"/>
        </a:lnSpc>
        <a:spcBef>
          <a:spcPts val="450"/>
        </a:spcBef>
        <a:buSzPct val="100000"/>
        <a:buFont typeface="Arial" pitchFamily="34" charset="0"/>
        <a:buChar char="▪"/>
        <a:defRPr sz="1350" kern="1200">
          <a:solidFill>
            <a:schemeClr val="tx1">
              <a:lumMod val="75000"/>
              <a:lumOff val="25000"/>
            </a:schemeClr>
          </a:solidFill>
          <a:latin typeface="+mn-lt"/>
          <a:ea typeface="+mn-ea"/>
          <a:cs typeface="+mn-cs"/>
        </a:defRPr>
      </a:lvl4pPr>
      <a:lvl5pPr marL="788670" indent="-137160" algn="l" defTabSz="685800" rtl="0" eaLnBrk="1" latinLnBrk="0" hangingPunct="1">
        <a:lnSpc>
          <a:spcPct val="90000"/>
        </a:lnSpc>
        <a:spcBef>
          <a:spcPts val="450"/>
        </a:spcBef>
        <a:buSzPct val="100000"/>
        <a:buFont typeface="Arial" pitchFamily="34" charset="0"/>
        <a:buChar char="▪"/>
        <a:defRPr sz="1200" kern="1200">
          <a:solidFill>
            <a:schemeClr val="tx1">
              <a:lumMod val="75000"/>
              <a:lumOff val="25000"/>
            </a:schemeClr>
          </a:solidFill>
          <a:latin typeface="+mn-lt"/>
          <a:ea typeface="+mn-ea"/>
          <a:cs typeface="+mn-cs"/>
        </a:defRPr>
      </a:lvl5pPr>
      <a:lvl6pPr marL="925830" indent="-137160" algn="l" defTabSz="685800" rtl="0" eaLnBrk="1" latinLnBrk="0" hangingPunct="1">
        <a:lnSpc>
          <a:spcPct val="90000"/>
        </a:lnSpc>
        <a:spcBef>
          <a:spcPts val="300"/>
        </a:spcBef>
        <a:buSzPct val="100000"/>
        <a:buFont typeface="Arial" pitchFamily="34" charset="0"/>
        <a:buChar char="▪"/>
        <a:defRPr sz="1200" kern="1200">
          <a:solidFill>
            <a:schemeClr val="tx1">
              <a:lumMod val="75000"/>
              <a:lumOff val="25000"/>
            </a:schemeClr>
          </a:solidFill>
          <a:latin typeface="+mn-lt"/>
          <a:ea typeface="+mn-ea"/>
          <a:cs typeface="+mn-cs"/>
        </a:defRPr>
      </a:lvl6pPr>
      <a:lvl7pPr marL="1062990" indent="-137160" algn="l" defTabSz="685800" rtl="0" eaLnBrk="1" latinLnBrk="0" hangingPunct="1">
        <a:lnSpc>
          <a:spcPct val="90000"/>
        </a:lnSpc>
        <a:spcBef>
          <a:spcPts val="300"/>
        </a:spcBef>
        <a:buSzPct val="100000"/>
        <a:buFont typeface="Arial" pitchFamily="34" charset="0"/>
        <a:buChar char="▪"/>
        <a:defRPr sz="1200" kern="1200">
          <a:solidFill>
            <a:schemeClr val="tx1">
              <a:lumMod val="75000"/>
              <a:lumOff val="25000"/>
            </a:schemeClr>
          </a:solidFill>
          <a:latin typeface="+mn-lt"/>
          <a:ea typeface="+mn-ea"/>
          <a:cs typeface="+mn-cs"/>
        </a:defRPr>
      </a:lvl7pPr>
      <a:lvl8pPr marL="1200150" indent="-137160" algn="l" defTabSz="685800" rtl="0" eaLnBrk="1" latinLnBrk="0" hangingPunct="1">
        <a:lnSpc>
          <a:spcPct val="90000"/>
        </a:lnSpc>
        <a:spcBef>
          <a:spcPts val="300"/>
        </a:spcBef>
        <a:buSzPct val="100000"/>
        <a:buFont typeface="Arial" pitchFamily="34" charset="0"/>
        <a:buChar char="▪"/>
        <a:defRPr sz="1200" kern="1200">
          <a:solidFill>
            <a:schemeClr val="tx1">
              <a:lumMod val="75000"/>
              <a:lumOff val="25000"/>
            </a:schemeClr>
          </a:solidFill>
          <a:latin typeface="+mn-lt"/>
          <a:ea typeface="+mn-ea"/>
          <a:cs typeface="+mn-cs"/>
        </a:defRPr>
      </a:lvl8pPr>
      <a:lvl9pPr marL="1337310" indent="-137160" algn="l" defTabSz="685800" rtl="0" eaLnBrk="1" latinLnBrk="0" hangingPunct="1">
        <a:lnSpc>
          <a:spcPct val="90000"/>
        </a:lnSpc>
        <a:spcBef>
          <a:spcPts val="300"/>
        </a:spcBef>
        <a:buSzPct val="100000"/>
        <a:buFont typeface="Arial" pitchFamily="34" charset="0"/>
        <a:buChar char="▪"/>
        <a:defRPr sz="1200" kern="1200">
          <a:solidFill>
            <a:schemeClr val="tx1">
              <a:lumMod val="75000"/>
              <a:lumOff val="25000"/>
            </a:schemeClr>
          </a:solidFill>
          <a:latin typeface="+mn-lt"/>
          <a:ea typeface="+mn-ea"/>
          <a:cs typeface="+mn-cs"/>
        </a:defRPr>
      </a:lvl9pPr>
    </p:bodyStyle>
    <p:otherStyle>
      <a:defPPr>
        <a:defRP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8" y="4952499"/>
            <a:ext cx="799465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675" dirty="0"/>
              <a:t>NCDHHS, Division of Public Health| NC Harm Reduction Monthly Updates | September 2018 Data</a:t>
            </a:r>
          </a:p>
        </p:txBody>
      </p:sp>
      <p:sp>
        <p:nvSpPr>
          <p:cNvPr id="5" name="Text Placeholder 13"/>
          <p:cNvSpPr txBox="1">
            <a:spLocks/>
          </p:cNvSpPr>
          <p:nvPr/>
        </p:nvSpPr>
        <p:spPr>
          <a:xfrm>
            <a:off x="8627269" y="4950118"/>
            <a:ext cx="406400" cy="202406"/>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fld id="{0ED8F5E8-15B1-AB47-A7E0-4212F4A2D8F9}" type="slidenum">
              <a:rPr lang="en-US" sz="675" smtClean="0"/>
              <a:pPr fontAlgn="auto">
                <a:spcAft>
                  <a:spcPts val="0"/>
                </a:spcAft>
              </a:pPr>
              <a:t>‹#›</a:t>
            </a:fld>
            <a:endParaRPr lang="en-US" sz="675" dirty="0"/>
          </a:p>
        </p:txBody>
      </p:sp>
    </p:spTree>
    <p:extLst>
      <p:ext uri="{BB962C8B-B14F-4D97-AF65-F5344CB8AC3E}">
        <p14:creationId xmlns:p14="http://schemas.microsoft.com/office/powerpoint/2010/main" val="202314417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sldNum="0" hdr="0" ft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63840" cy="61722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943214"/>
            <a:ext cx="7863840" cy="3771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27272" y="4767264"/>
            <a:ext cx="1588077" cy="273844"/>
          </a:xfrm>
          <a:prstGeom prst="rect">
            <a:avLst/>
          </a:prstGeom>
        </p:spPr>
        <p:txBody>
          <a:bodyPr vert="horz" lIns="91440" tIns="45720" rIns="91440" bIns="45720" rtlCol="0" anchor="ctr"/>
          <a:lstStyle>
            <a:lvl1pPr algn="r">
              <a:defRPr sz="750">
                <a:solidFill>
                  <a:schemeClr val="tx1">
                    <a:tint val="75000"/>
                  </a:schemeClr>
                </a:solidFill>
                <a:latin typeface="Franklin Gothic Demi Cond" panose="020B0706030402020204" pitchFamily="34" charset="0"/>
              </a:defRPr>
            </a:lvl1pPr>
          </a:lstStyle>
          <a:p>
            <a:pPr defTabSz="685800" eaLnBrk="1" fontAlgn="auto" hangingPunct="1">
              <a:spcBef>
                <a:spcPts val="0"/>
              </a:spcBef>
              <a:spcAft>
                <a:spcPts val="0"/>
              </a:spcAft>
            </a:pPr>
            <a:fld id="{11F27F3A-B3E9-41ED-AF8F-A365F10BB65F}" type="slidenum">
              <a:rPr lang="en-US" smtClean="0">
                <a:solidFill>
                  <a:prstClr val="black">
                    <a:tint val="75000"/>
                  </a:prstClr>
                </a:solidFill>
                <a:ea typeface=""/>
              </a:rPr>
              <a:pPr defTabSz="685800" eaLnBrk="1" fontAlgn="auto" hangingPunct="1">
                <a:spcBef>
                  <a:spcPts val="0"/>
                </a:spcBef>
                <a:spcAft>
                  <a:spcPts val="0"/>
                </a:spcAft>
              </a:pPr>
              <a:t>‹#›</a:t>
            </a:fld>
            <a:endParaRPr lang="en-US" dirty="0">
              <a:solidFill>
                <a:prstClr val="black">
                  <a:tint val="75000"/>
                </a:prstClr>
              </a:solidFill>
              <a:ea typeface=""/>
            </a:endParaRPr>
          </a:p>
        </p:txBody>
      </p:sp>
    </p:spTree>
    <p:extLst>
      <p:ext uri="{BB962C8B-B14F-4D97-AF65-F5344CB8AC3E}">
        <p14:creationId xmlns:p14="http://schemas.microsoft.com/office/powerpoint/2010/main" val="441940602"/>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7" r:id="rId24"/>
  </p:sldLayoutIdLst>
  <p:hf hdr="0" ftr="0" dt="0"/>
  <p:txStyles>
    <p:titleStyle>
      <a:lvl1pPr algn="l" defTabSz="514350" rtl="0" eaLnBrk="1" latinLnBrk="0" hangingPunct="1">
        <a:lnSpc>
          <a:spcPct val="100000"/>
        </a:lnSpc>
        <a:spcBef>
          <a:spcPct val="0"/>
        </a:spcBef>
        <a:buNone/>
        <a:defRPr sz="2400" kern="1200">
          <a:solidFill>
            <a:schemeClr val="tx1"/>
          </a:solidFill>
          <a:latin typeface="Franklin Gothic Demi Cond" panose="020B0706030402020204" pitchFamily="34" charset="0"/>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1pPr>
      <a:lvl2pPr marL="385763" indent="-128588" algn="l" defTabSz="514350" rtl="0" eaLnBrk="1" latinLnBrk="0" hangingPunct="1">
        <a:lnSpc>
          <a:spcPct val="90000"/>
        </a:lnSpc>
        <a:spcBef>
          <a:spcPts val="281"/>
        </a:spcBef>
        <a:buFont typeface="Franklin Gothic Medium" panose="020B0603020102020204" pitchFamily="34" charset="0"/>
        <a:buChar char="–"/>
        <a:defRPr sz="1500" kern="1200">
          <a:solidFill>
            <a:schemeClr val="tx1"/>
          </a:solidFill>
          <a:latin typeface="Franklin Gothic Medium" panose="020B0603020102020204" pitchFamily="34" charset="0"/>
          <a:ea typeface="+mn-ea"/>
          <a:cs typeface="+mn-cs"/>
        </a:defRPr>
      </a:lvl2pPr>
      <a:lvl3pPr marL="602456" indent="-88106" algn="l" defTabSz="514350" rtl="0" eaLnBrk="1" latinLnBrk="0" hangingPunct="1">
        <a:lnSpc>
          <a:spcPct val="90000"/>
        </a:lnSpc>
        <a:spcBef>
          <a:spcPts val="281"/>
        </a:spcBef>
        <a:buFont typeface="Arial" panose="020B0604020202020204" pitchFamily="34" charset="0"/>
        <a:buChar char="•"/>
        <a:defRPr sz="1500" kern="1200">
          <a:solidFill>
            <a:schemeClr val="tx1"/>
          </a:solidFill>
          <a:latin typeface="Franklin Gothic Medium" panose="020B0603020102020204" pitchFamily="34" charset="0"/>
          <a:ea typeface="+mn-ea"/>
          <a:cs typeface="+mn-cs"/>
        </a:defRPr>
      </a:lvl3pPr>
      <a:lvl4pPr marL="900113" indent="-128588" algn="l" defTabSz="514350" rtl="0" eaLnBrk="1" latinLnBrk="0" hangingPunct="1">
        <a:lnSpc>
          <a:spcPct val="90000"/>
        </a:lnSpc>
        <a:spcBef>
          <a:spcPts val="281"/>
        </a:spcBef>
        <a:buFont typeface="Franklin Gothic Medium" panose="020B0603020102020204" pitchFamily="34" charset="0"/>
        <a:buChar char="–"/>
        <a:defRPr sz="1500" kern="1200">
          <a:solidFill>
            <a:schemeClr val="tx1"/>
          </a:solidFill>
          <a:latin typeface="Franklin Gothic Medium" panose="020B0603020102020204" pitchFamily="34" charset="0"/>
          <a:ea typeface="+mn-ea"/>
          <a:cs typeface="+mn-cs"/>
        </a:defRPr>
      </a:lvl4pPr>
      <a:lvl5pPr marL="1115616" indent="-86916" algn="l" defTabSz="514350" rtl="0" eaLnBrk="1" latinLnBrk="0" hangingPunct="1">
        <a:lnSpc>
          <a:spcPct val="90000"/>
        </a:lnSpc>
        <a:spcBef>
          <a:spcPts val="281"/>
        </a:spcBef>
        <a:buFont typeface="Arial" panose="020B0604020202020204" pitchFamily="34" charset="0"/>
        <a:buChar char="•"/>
        <a:defRPr sz="1500"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4952499"/>
            <a:ext cx="8104982"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sz="675" dirty="0"/>
              <a:t>NCDHHS, Division of Public Health| NC Harm Reduction Monthly Updates | January 2019 Data</a:t>
            </a:r>
          </a:p>
        </p:txBody>
      </p:sp>
      <p:sp>
        <p:nvSpPr>
          <p:cNvPr id="5" name="Text Placeholder 13"/>
          <p:cNvSpPr txBox="1">
            <a:spLocks/>
          </p:cNvSpPr>
          <p:nvPr/>
        </p:nvSpPr>
        <p:spPr>
          <a:xfrm>
            <a:off x="8627269" y="4950118"/>
            <a:ext cx="406400" cy="202406"/>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fld id="{0ED8F5E8-15B1-AB47-A7E0-4212F4A2D8F9}" type="slidenum">
              <a:rPr lang="en-US" sz="675" smtClean="0"/>
              <a:pPr fontAlgn="auto">
                <a:spcAft>
                  <a:spcPts val="0"/>
                </a:spcAft>
              </a:pPr>
              <a:t>‹#›</a:t>
            </a:fld>
            <a:endParaRPr lang="en-US" sz="675" dirty="0"/>
          </a:p>
        </p:txBody>
      </p:sp>
    </p:spTree>
    <p:extLst>
      <p:ext uri="{BB962C8B-B14F-4D97-AF65-F5344CB8AC3E}">
        <p14:creationId xmlns:p14="http://schemas.microsoft.com/office/powerpoint/2010/main" val="104614144"/>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sldNum="0" hdr="0" ft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8" y="4952499"/>
            <a:ext cx="7994651"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675" dirty="0"/>
              <a:t>NCDHHS, Division of Public Health | Core Overdose Slides | November 2020</a:t>
            </a:r>
          </a:p>
          <a:p>
            <a:endParaRPr lang="en-US" sz="675" dirty="0"/>
          </a:p>
        </p:txBody>
      </p:sp>
      <p:sp>
        <p:nvSpPr>
          <p:cNvPr id="5" name="Text Placeholder 13"/>
          <p:cNvSpPr txBox="1">
            <a:spLocks/>
          </p:cNvSpPr>
          <p:nvPr/>
        </p:nvSpPr>
        <p:spPr>
          <a:xfrm>
            <a:off x="8627269" y="4950118"/>
            <a:ext cx="406400" cy="202406"/>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smtClean="0"/>
              <a:pPr/>
              <a:t>‹#›</a:t>
            </a:fld>
            <a:endParaRPr lang="en-US" sz="675" dirty="0"/>
          </a:p>
        </p:txBody>
      </p:sp>
    </p:spTree>
    <p:extLst>
      <p:ext uri="{BB962C8B-B14F-4D97-AF65-F5344CB8AC3E}">
        <p14:creationId xmlns:p14="http://schemas.microsoft.com/office/powerpoint/2010/main" val="2488761130"/>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Lst>
  <p:hf sldNum="0" hdr="0" ft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63840" cy="61722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28650" y="943214"/>
            <a:ext cx="7863840" cy="3771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27272" y="4767264"/>
            <a:ext cx="1588077" cy="273844"/>
          </a:xfrm>
          <a:prstGeom prst="rect">
            <a:avLst/>
          </a:prstGeom>
        </p:spPr>
        <p:txBody>
          <a:bodyPr vert="horz" lIns="91440" tIns="45720" rIns="91440" bIns="45720" rtlCol="0" anchor="ctr"/>
          <a:lstStyle>
            <a:lvl1pPr algn="r">
              <a:defRPr sz="750">
                <a:solidFill>
                  <a:schemeClr val="tx1">
                    <a:tint val="75000"/>
                  </a:schemeClr>
                </a:solidFill>
                <a:latin typeface="Franklin Gothic Demi Cond" panose="020B0706030402020204" pitchFamily="34" charset="0"/>
              </a:defRPr>
            </a:lvl1pPr>
          </a:lstStyle>
          <a:p>
            <a:pPr defTabSz="685800" eaLnBrk="1" fontAlgn="auto" hangingPunct="1">
              <a:spcBef>
                <a:spcPts val="0"/>
              </a:spcBef>
              <a:spcAft>
                <a:spcPts val="0"/>
              </a:spcAft>
            </a:pPr>
            <a:fld id="{11F27F3A-B3E9-41ED-AF8F-A365F10BB65F}" type="slidenum">
              <a:rPr lang="en-US" smtClean="0">
                <a:solidFill>
                  <a:prstClr val="black">
                    <a:tint val="75000"/>
                  </a:prstClr>
                </a:solidFill>
                <a:ea typeface=""/>
              </a:rPr>
              <a:pPr defTabSz="685800" eaLnBrk="1" fontAlgn="auto" hangingPunct="1">
                <a:spcBef>
                  <a:spcPts val="0"/>
                </a:spcBef>
                <a:spcAft>
                  <a:spcPts val="0"/>
                </a:spcAft>
              </a:pPr>
              <a:t>‹#›</a:t>
            </a:fld>
            <a:endParaRPr lang="en-US" dirty="0">
              <a:solidFill>
                <a:prstClr val="black">
                  <a:tint val="75000"/>
                </a:prstClr>
              </a:solidFill>
              <a:ea typeface=""/>
            </a:endParaRPr>
          </a:p>
        </p:txBody>
      </p:sp>
    </p:spTree>
    <p:extLst>
      <p:ext uri="{BB962C8B-B14F-4D97-AF65-F5344CB8AC3E}">
        <p14:creationId xmlns:p14="http://schemas.microsoft.com/office/powerpoint/2010/main" val="2617979535"/>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951" r:id="rId25"/>
  </p:sldLayoutIdLst>
  <p:hf hdr="0" ftr="0" dt="0"/>
  <p:txStyles>
    <p:titleStyle>
      <a:lvl1pPr algn="l" defTabSz="514350" rtl="0" eaLnBrk="1" latinLnBrk="0" hangingPunct="1">
        <a:lnSpc>
          <a:spcPct val="100000"/>
        </a:lnSpc>
        <a:spcBef>
          <a:spcPct val="0"/>
        </a:spcBef>
        <a:buNone/>
        <a:defRPr sz="2400" kern="1200">
          <a:solidFill>
            <a:schemeClr val="tx1"/>
          </a:solidFill>
          <a:latin typeface="Franklin Gothic Demi Cond" panose="020B0706030402020204" pitchFamily="34" charset="0"/>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800" kern="1200">
          <a:solidFill>
            <a:schemeClr val="tx1"/>
          </a:solidFill>
          <a:latin typeface="Franklin Gothic Medium" panose="020B0603020102020204" pitchFamily="34" charset="0"/>
          <a:ea typeface="+mn-ea"/>
          <a:cs typeface="+mn-cs"/>
        </a:defRPr>
      </a:lvl1pPr>
      <a:lvl2pPr marL="385763" indent="-128588" algn="l" defTabSz="514350" rtl="0" eaLnBrk="1" latinLnBrk="0" hangingPunct="1">
        <a:lnSpc>
          <a:spcPct val="90000"/>
        </a:lnSpc>
        <a:spcBef>
          <a:spcPts val="281"/>
        </a:spcBef>
        <a:buFont typeface="Franklin Gothic Medium" panose="020B0603020102020204" pitchFamily="34" charset="0"/>
        <a:buChar char="–"/>
        <a:defRPr sz="1500" kern="1200">
          <a:solidFill>
            <a:schemeClr val="tx1"/>
          </a:solidFill>
          <a:latin typeface="Franklin Gothic Medium" panose="020B0603020102020204" pitchFamily="34" charset="0"/>
          <a:ea typeface="+mn-ea"/>
          <a:cs typeface="+mn-cs"/>
        </a:defRPr>
      </a:lvl2pPr>
      <a:lvl3pPr marL="602456" indent="-88106" algn="l" defTabSz="514350" rtl="0" eaLnBrk="1" latinLnBrk="0" hangingPunct="1">
        <a:lnSpc>
          <a:spcPct val="90000"/>
        </a:lnSpc>
        <a:spcBef>
          <a:spcPts val="281"/>
        </a:spcBef>
        <a:buFont typeface="Arial" panose="020B0604020202020204" pitchFamily="34" charset="0"/>
        <a:buChar char="•"/>
        <a:defRPr sz="1500" kern="1200">
          <a:solidFill>
            <a:schemeClr val="tx1"/>
          </a:solidFill>
          <a:latin typeface="Franklin Gothic Medium" panose="020B0603020102020204" pitchFamily="34" charset="0"/>
          <a:ea typeface="+mn-ea"/>
          <a:cs typeface="+mn-cs"/>
        </a:defRPr>
      </a:lvl3pPr>
      <a:lvl4pPr marL="900113" indent="-128588" algn="l" defTabSz="514350" rtl="0" eaLnBrk="1" latinLnBrk="0" hangingPunct="1">
        <a:lnSpc>
          <a:spcPct val="90000"/>
        </a:lnSpc>
        <a:spcBef>
          <a:spcPts val="281"/>
        </a:spcBef>
        <a:buFont typeface="Franklin Gothic Medium" panose="020B0603020102020204" pitchFamily="34" charset="0"/>
        <a:buChar char="–"/>
        <a:defRPr sz="1500" kern="1200">
          <a:solidFill>
            <a:schemeClr val="tx1"/>
          </a:solidFill>
          <a:latin typeface="Franklin Gothic Medium" panose="020B0603020102020204" pitchFamily="34" charset="0"/>
          <a:ea typeface="+mn-ea"/>
          <a:cs typeface="+mn-cs"/>
        </a:defRPr>
      </a:lvl4pPr>
      <a:lvl5pPr marL="1115616" indent="-86916" algn="l" defTabSz="514350" rtl="0" eaLnBrk="1" latinLnBrk="0" hangingPunct="1">
        <a:lnSpc>
          <a:spcPct val="90000"/>
        </a:lnSpc>
        <a:spcBef>
          <a:spcPts val="281"/>
        </a:spcBef>
        <a:buFont typeface="Arial" panose="020B0604020202020204" pitchFamily="34" charset="0"/>
        <a:buChar char="•"/>
        <a:defRPr sz="1500" kern="1200">
          <a:solidFill>
            <a:schemeClr val="tx1"/>
          </a:solidFill>
          <a:latin typeface="Franklin Gothic Medium" panose="020B0603020102020204" pitchFamily="34"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8"/>
          <p:cNvSpPr txBox="1">
            <a:spLocks/>
          </p:cNvSpPr>
          <p:nvPr/>
        </p:nvSpPr>
        <p:spPr>
          <a:xfrm>
            <a:off x="522287" y="4952499"/>
            <a:ext cx="8104982" cy="200025"/>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baseline="0">
                <a:solidFill>
                  <a:srgbClr val="15365E"/>
                </a:solidFill>
                <a:latin typeface="Gotham Bold" charset="0"/>
                <a:ea typeface="Gotham Bold" charset="0"/>
                <a:cs typeface="Gotham Bold" charset="0"/>
              </a:defRPr>
            </a:lvl1pPr>
            <a:lvl2pPr marL="3429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2pPr>
            <a:lvl3pPr marL="6858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3pPr>
            <a:lvl4pPr marL="10287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4pPr>
            <a:lvl5pPr marL="1371600" indent="0" algn="l" defTabSz="685800" rtl="0" eaLnBrk="1" latinLnBrk="0" hangingPunct="1">
              <a:lnSpc>
                <a:spcPct val="90000"/>
              </a:lnSpc>
              <a:spcBef>
                <a:spcPts val="375"/>
              </a:spcBef>
              <a:buFont typeface="Arial" panose="020B0604020202020204" pitchFamily="34" charset="0"/>
              <a:buNone/>
              <a:defRPr sz="1000" b="1" i="0" kern="1200">
                <a:solidFill>
                  <a:schemeClr val="tx1"/>
                </a:solidFill>
                <a:latin typeface="Franklin Gothic Medium Cond" panose="020B0606030402020204" pitchFamily="34"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675" dirty="0"/>
              <a:t>NC Harm Reduction Coalition | Jail-Based Overdose Prevention Education</a:t>
            </a:r>
          </a:p>
        </p:txBody>
      </p:sp>
      <p:sp>
        <p:nvSpPr>
          <p:cNvPr id="5" name="Text Placeholder 13"/>
          <p:cNvSpPr txBox="1">
            <a:spLocks/>
          </p:cNvSpPr>
          <p:nvPr/>
        </p:nvSpPr>
        <p:spPr>
          <a:xfrm>
            <a:off x="8627269" y="4950118"/>
            <a:ext cx="406400" cy="202406"/>
          </a:xfrm>
          <a:prstGeom prst="rect">
            <a:avLst/>
          </a:prstGeom>
        </p:spPr>
        <p:txBody>
          <a:bodyPr>
            <a:noAutofit/>
          </a:bodyPr>
          <a:lstStyle>
            <a:lvl1pPr marL="0" indent="0" algn="l" defTabSz="685800" rtl="0" eaLnBrk="1" latinLnBrk="0" hangingPunct="1">
              <a:lnSpc>
                <a:spcPct val="100000"/>
              </a:lnSpc>
              <a:spcBef>
                <a:spcPts val="0"/>
              </a:spcBef>
              <a:buFont typeface="Arial" panose="020B0604020202020204" pitchFamily="34" charset="0"/>
              <a:buNone/>
              <a:defRPr sz="900" b="0" i="0" kern="1200">
                <a:solidFill>
                  <a:srgbClr val="15365E"/>
                </a:solidFill>
                <a:latin typeface="Gotham Bold" charset="0"/>
                <a:ea typeface="Gotham Bold" charset="0"/>
                <a:cs typeface="Gotham Bold"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i="0" kern="1200">
                <a:solidFill>
                  <a:schemeClr val="tx1"/>
                </a:solidFill>
                <a:latin typeface="Helvetica" charset="0"/>
                <a:ea typeface="Helvetica" charset="0"/>
                <a:cs typeface="Helvetica"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i="0" kern="1200">
                <a:solidFill>
                  <a:schemeClr val="tx1"/>
                </a:solidFill>
                <a:latin typeface="Helvetica" charset="0"/>
                <a:ea typeface="Helvetica" charset="0"/>
                <a:cs typeface="Helvetica"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i="0" kern="1200">
                <a:solidFill>
                  <a:schemeClr val="tx1"/>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fld id="{0ED8F5E8-15B1-AB47-A7E0-4212F4A2D8F9}" type="slidenum">
              <a:rPr lang="en-US" sz="675" smtClean="0"/>
              <a:pPr/>
              <a:t>‹#›</a:t>
            </a:fld>
            <a:endParaRPr lang="en-US" sz="675" dirty="0"/>
          </a:p>
        </p:txBody>
      </p:sp>
    </p:spTree>
    <p:extLst>
      <p:ext uri="{BB962C8B-B14F-4D97-AF65-F5344CB8AC3E}">
        <p14:creationId xmlns:p14="http://schemas.microsoft.com/office/powerpoint/2010/main" val="4094628664"/>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 id="2147483952" r:id="rId12"/>
  </p:sldLayoutIdLst>
  <p:hf sldNum="0" hdr="0" ftr="0" dt="0"/>
  <p:txStyles>
    <p:titleStyle>
      <a:lvl1pPr algn="l" defTabSz="514350" rtl="0" eaLnBrk="1" latinLnBrk="0" hangingPunct="1">
        <a:lnSpc>
          <a:spcPct val="90000"/>
        </a:lnSpc>
        <a:spcBef>
          <a:spcPct val="0"/>
        </a:spcBef>
        <a:buNone/>
        <a:defRPr sz="2475" b="1" i="0" kern="1200">
          <a:solidFill>
            <a:schemeClr val="tx1"/>
          </a:solidFill>
          <a:latin typeface="Helvetica" charset="0"/>
          <a:ea typeface="Helvetica" charset="0"/>
          <a:cs typeface="Helvetica" charset="0"/>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b="1" i="0" kern="1200">
          <a:solidFill>
            <a:schemeClr val="tx1"/>
          </a:solidFill>
          <a:latin typeface="Helvetica" charset="0"/>
          <a:ea typeface="Helvetica" charset="0"/>
          <a:cs typeface="Helvetica" charset="0"/>
        </a:defRPr>
      </a:lvl1pPr>
      <a:lvl2pPr marL="385763" indent="-128588" algn="l" defTabSz="514350" rtl="0" eaLnBrk="1" latinLnBrk="0" hangingPunct="1">
        <a:lnSpc>
          <a:spcPct val="90000"/>
        </a:lnSpc>
        <a:spcBef>
          <a:spcPts val="281"/>
        </a:spcBef>
        <a:buFont typeface="Arial" panose="020B0604020202020204" pitchFamily="34" charset="0"/>
        <a:buChar char="•"/>
        <a:defRPr sz="1350" b="1" i="0" kern="1200">
          <a:solidFill>
            <a:schemeClr val="tx1"/>
          </a:solidFill>
          <a:latin typeface="Helvetica" charset="0"/>
          <a:ea typeface="Helvetica" charset="0"/>
          <a:cs typeface="Helvetica" charset="0"/>
        </a:defRPr>
      </a:lvl2pPr>
      <a:lvl3pPr marL="642938" indent="-128588" algn="l" defTabSz="514350" rtl="0" eaLnBrk="1" latinLnBrk="0" hangingPunct="1">
        <a:lnSpc>
          <a:spcPct val="90000"/>
        </a:lnSpc>
        <a:spcBef>
          <a:spcPts val="281"/>
        </a:spcBef>
        <a:buFont typeface="Arial" panose="020B0604020202020204" pitchFamily="34" charset="0"/>
        <a:buChar char="•"/>
        <a:defRPr sz="1125" b="1" i="0" kern="1200">
          <a:solidFill>
            <a:schemeClr val="tx1"/>
          </a:solidFill>
          <a:latin typeface="Helvetica" charset="0"/>
          <a:ea typeface="Helvetica" charset="0"/>
          <a:cs typeface="Helvetica" charset="0"/>
        </a:defRPr>
      </a:lvl3pPr>
      <a:lvl4pPr marL="900113"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4pPr>
      <a:lvl5pPr marL="1157288" indent="-128588" algn="l" defTabSz="514350" rtl="0" eaLnBrk="1" latinLnBrk="0" hangingPunct="1">
        <a:lnSpc>
          <a:spcPct val="90000"/>
        </a:lnSpc>
        <a:spcBef>
          <a:spcPts val="281"/>
        </a:spcBef>
        <a:buFont typeface="Arial" panose="020B0604020202020204" pitchFamily="34" charset="0"/>
        <a:buChar char="•"/>
        <a:defRPr sz="1013" b="1" i="0" kern="1200">
          <a:solidFill>
            <a:schemeClr val="tx1"/>
          </a:solidFill>
          <a:latin typeface="Helvetica" charset="0"/>
          <a:ea typeface="Helvetica" charset="0"/>
          <a:cs typeface="Helvetica" charset="0"/>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Donnie.varnell@darenc.com" TargetMode="External"/><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16.xml"/><Relationship Id="rId5" Type="http://schemas.openxmlformats.org/officeDocument/2006/relationships/hyperlink" Target="https://creativecommons.org/licenses/by-nc/3.0/" TargetMode="External"/><Relationship Id="rId4" Type="http://schemas.openxmlformats.org/officeDocument/2006/relationships/hyperlink" Target="http://www.spring.org.uk/2015/06/social-anxiety-linked-to-surprise-chemical-imbalance-in-the-brain.php"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obamawhitehouse.archives.gov/sites/whitehouse.gov/files/images/Memo%20-%20Changing%20Federal%20Terminology%20Regrading%20Substance%20Use%20and%20Substance%20Use%20Disorders.pdf" TargetMode="External"/><Relationship Id="rId2" Type="http://schemas.openxmlformats.org/officeDocument/2006/relationships/notesSlide" Target="../notesSlides/notesSlide8.xml"/><Relationship Id="rId1" Type="http://schemas.openxmlformats.org/officeDocument/2006/relationships/slideLayout" Target="../slideLayouts/slideLayout1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6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6.xml.rels><?xml version="1.0" encoding="UTF-8" standalone="yes"?>
<Relationships xmlns="http://schemas.openxmlformats.org/package/2006/relationships"><Relationship Id="rId3" Type="http://schemas.openxmlformats.org/officeDocument/2006/relationships/hyperlink" Target="http://www.naloxonesaves.org/" TargetMode="External"/><Relationship Id="rId2" Type="http://schemas.openxmlformats.org/officeDocument/2006/relationships/notesSlide" Target="../notesSlides/notesSlide27.xml"/><Relationship Id="rId1" Type="http://schemas.openxmlformats.org/officeDocument/2006/relationships/slideLayout" Target="../slideLayouts/slideLayout88.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3.jpg"/><Relationship Id="rId1" Type="http://schemas.openxmlformats.org/officeDocument/2006/relationships/slideLayout" Target="../slideLayouts/slideLayout1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75.xml"/><Relationship Id="rId4" Type="http://schemas.openxmlformats.org/officeDocument/2006/relationships/comments" Target="../comments/comment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41" y="1302101"/>
            <a:ext cx="2526726" cy="2539296"/>
          </a:xfrm>
          <a:prstGeom prst="rect">
            <a:avLst/>
          </a:prstGeom>
        </p:spPr>
      </p:pic>
      <p:sp>
        <p:nvSpPr>
          <p:cNvPr id="12" name="Freeform: Shape 11">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4" name="Title 3"/>
          <p:cNvSpPr>
            <a:spLocks noGrp="1"/>
          </p:cNvSpPr>
          <p:nvPr>
            <p:ph type="title"/>
          </p:nvPr>
        </p:nvSpPr>
        <p:spPr>
          <a:xfrm>
            <a:off x="4216545" y="571903"/>
            <a:ext cx="4237012" cy="2399897"/>
          </a:xfrm>
        </p:spPr>
        <p:txBody>
          <a:bodyPr vert="horz" lIns="91440" tIns="45720" rIns="91440" bIns="45720" rtlCol="0" anchor="b">
            <a:normAutofit/>
          </a:bodyPr>
          <a:lstStyle/>
          <a:p>
            <a:pPr defTabSz="914400"/>
            <a:r>
              <a:rPr lang="en-US" sz="2400" b="1" kern="1200" dirty="0">
                <a:solidFill>
                  <a:srgbClr val="FF0000"/>
                </a:solidFill>
                <a:latin typeface="+mj-lt"/>
                <a:ea typeface="+mj-ea"/>
                <a:cs typeface="+mj-cs"/>
              </a:rPr>
              <a:t>“Barbecue and Sweet Tea”:</a:t>
            </a:r>
            <a:br>
              <a:rPr lang="en-US" sz="2400" b="1" kern="1200" dirty="0">
                <a:solidFill>
                  <a:srgbClr val="FFFFFF"/>
                </a:solidFill>
                <a:latin typeface="+mj-lt"/>
                <a:ea typeface="+mj-ea"/>
                <a:cs typeface="+mj-cs"/>
              </a:rPr>
            </a:br>
            <a:r>
              <a:rPr lang="en-US" sz="2400" b="1" kern="1200" dirty="0">
                <a:solidFill>
                  <a:srgbClr val="FFFFFF"/>
                </a:solidFill>
                <a:latin typeface="+mj-lt"/>
                <a:ea typeface="+mj-ea"/>
                <a:cs typeface="+mj-cs"/>
              </a:rPr>
              <a:t>The Changing Role of Law Enforcement in the Opioid Crisis and Building Partnerships with Public Health</a:t>
            </a:r>
            <a:br>
              <a:rPr lang="en-US" sz="2400" b="1" kern="1200" dirty="0">
                <a:solidFill>
                  <a:srgbClr val="FFFFFF"/>
                </a:solidFill>
                <a:latin typeface="+mj-lt"/>
                <a:ea typeface="+mj-ea"/>
                <a:cs typeface="+mj-cs"/>
              </a:rPr>
            </a:br>
            <a:endParaRPr lang="en-US" sz="2400" b="1" kern="1200" dirty="0">
              <a:solidFill>
                <a:srgbClr val="FFFFFF"/>
              </a:solidFill>
              <a:latin typeface="+mj-lt"/>
              <a:ea typeface="+mj-ea"/>
              <a:cs typeface="+mj-cs"/>
            </a:endParaRPr>
          </a:p>
        </p:txBody>
      </p:sp>
      <p:sp>
        <p:nvSpPr>
          <p:cNvPr id="5" name="Text Placeholder 4"/>
          <p:cNvSpPr>
            <a:spLocks noGrp="1"/>
          </p:cNvSpPr>
          <p:nvPr>
            <p:ph type="body" idx="1"/>
          </p:nvPr>
        </p:nvSpPr>
        <p:spPr>
          <a:xfrm>
            <a:off x="4216545" y="3234420"/>
            <a:ext cx="4237012" cy="1265862"/>
          </a:xfrm>
        </p:spPr>
        <p:txBody>
          <a:bodyPr vert="horz" lIns="91440" tIns="45720" rIns="91440" bIns="45720" rtlCol="0" anchor="t">
            <a:normAutofit/>
          </a:bodyPr>
          <a:lstStyle/>
          <a:p>
            <a:pPr defTabSz="914400">
              <a:spcBef>
                <a:spcPts val="1000"/>
              </a:spcBef>
            </a:pPr>
            <a:r>
              <a:rPr lang="en-US" sz="1700" b="1" kern="1200">
                <a:solidFill>
                  <a:srgbClr val="FFFFFF"/>
                </a:solidFill>
                <a:latin typeface="+mn-lt"/>
                <a:ea typeface="+mn-ea"/>
                <a:cs typeface="+mn-cs"/>
              </a:rPr>
              <a:t>Investigator Donnie Varnell</a:t>
            </a:r>
          </a:p>
          <a:p>
            <a:pPr defTabSz="914400">
              <a:spcBef>
                <a:spcPts val="1000"/>
              </a:spcBef>
            </a:pPr>
            <a:r>
              <a:rPr lang="en-US" sz="1700" b="1" kern="1200">
                <a:solidFill>
                  <a:srgbClr val="FFFFFF"/>
                </a:solidFill>
                <a:latin typeface="+mn-lt"/>
                <a:ea typeface="+mn-ea"/>
                <a:cs typeface="+mn-cs"/>
              </a:rPr>
              <a:t>Dare County Sheriff’s Office</a:t>
            </a:r>
          </a:p>
          <a:p>
            <a:pPr defTabSz="914400">
              <a:spcBef>
                <a:spcPts val="1000"/>
              </a:spcBef>
            </a:pPr>
            <a:r>
              <a:rPr lang="en-US" sz="1700" b="1" kern="1200">
                <a:solidFill>
                  <a:srgbClr val="FFFFFF"/>
                </a:solidFill>
                <a:latin typeface="+mn-lt"/>
                <a:ea typeface="+mn-ea"/>
                <a:cs typeface="+mn-cs"/>
                <a:hlinkClick r:id="rId3"/>
              </a:rPr>
              <a:t>Donnie.varnell@darenc.com</a:t>
            </a:r>
            <a:r>
              <a:rPr lang="en-US" sz="1700" b="1" kern="1200">
                <a:solidFill>
                  <a:srgbClr val="FFFFFF"/>
                </a:solidFill>
                <a:latin typeface="+mn-lt"/>
                <a:ea typeface="+mn-ea"/>
                <a:cs typeface="+mn-cs"/>
              </a:rPr>
              <a:t>     336-338-1507</a:t>
            </a:r>
          </a:p>
          <a:p>
            <a:pPr defTabSz="914400">
              <a:spcBef>
                <a:spcPts val="1000"/>
              </a:spcBef>
            </a:pPr>
            <a:endParaRPr lang="en-US" sz="1700" b="1" kern="1200">
              <a:solidFill>
                <a:srgbClr val="FFFFFF"/>
              </a:solidFill>
              <a:latin typeface="+mn-lt"/>
              <a:ea typeface="+mn-ea"/>
              <a:cs typeface="+mn-cs"/>
            </a:endParaRPr>
          </a:p>
        </p:txBody>
      </p:sp>
      <p:sp>
        <p:nvSpPr>
          <p:cNvPr id="14"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3032476"/>
            <a:ext cx="3977640" cy="13716"/>
          </a:xfrm>
          <a:custGeom>
            <a:avLst/>
            <a:gdLst>
              <a:gd name="connsiteX0" fmla="*/ 0 w 3977640"/>
              <a:gd name="connsiteY0" fmla="*/ 0 h 13716"/>
              <a:gd name="connsiteX1" fmla="*/ 742493 w 3977640"/>
              <a:gd name="connsiteY1" fmla="*/ 0 h 13716"/>
              <a:gd name="connsiteX2" fmla="*/ 1445209 w 3977640"/>
              <a:gd name="connsiteY2" fmla="*/ 0 h 13716"/>
              <a:gd name="connsiteX3" fmla="*/ 2147926 w 3977640"/>
              <a:gd name="connsiteY3" fmla="*/ 0 h 13716"/>
              <a:gd name="connsiteX4" fmla="*/ 2691536 w 3977640"/>
              <a:gd name="connsiteY4" fmla="*/ 0 h 13716"/>
              <a:gd name="connsiteX5" fmla="*/ 3274924 w 3977640"/>
              <a:gd name="connsiteY5" fmla="*/ 0 h 13716"/>
              <a:gd name="connsiteX6" fmla="*/ 3977640 w 3977640"/>
              <a:gd name="connsiteY6" fmla="*/ 0 h 13716"/>
              <a:gd name="connsiteX7" fmla="*/ 3977640 w 3977640"/>
              <a:gd name="connsiteY7" fmla="*/ 13716 h 13716"/>
              <a:gd name="connsiteX8" fmla="*/ 3314700 w 3977640"/>
              <a:gd name="connsiteY8" fmla="*/ 13716 h 13716"/>
              <a:gd name="connsiteX9" fmla="*/ 2771089 w 3977640"/>
              <a:gd name="connsiteY9" fmla="*/ 13716 h 13716"/>
              <a:gd name="connsiteX10" fmla="*/ 2227478 w 3977640"/>
              <a:gd name="connsiteY10" fmla="*/ 13716 h 13716"/>
              <a:gd name="connsiteX11" fmla="*/ 1524762 w 3977640"/>
              <a:gd name="connsiteY11" fmla="*/ 13716 h 13716"/>
              <a:gd name="connsiteX12" fmla="*/ 941375 w 3977640"/>
              <a:gd name="connsiteY12" fmla="*/ 13716 h 13716"/>
              <a:gd name="connsiteX13" fmla="*/ 0 w 3977640"/>
              <a:gd name="connsiteY13" fmla="*/ 13716 h 13716"/>
              <a:gd name="connsiteX14" fmla="*/ 0 w 3977640"/>
              <a:gd name="connsiteY14" fmla="*/ 0 h 13716"/>
              <a:gd name="connsiteX0" fmla="*/ 0 w 3977640"/>
              <a:gd name="connsiteY0" fmla="*/ 0 h 13716"/>
              <a:gd name="connsiteX1" fmla="*/ 623164 w 3977640"/>
              <a:gd name="connsiteY1" fmla="*/ 0 h 13716"/>
              <a:gd name="connsiteX2" fmla="*/ 1166774 w 3977640"/>
              <a:gd name="connsiteY2" fmla="*/ 0 h 13716"/>
              <a:gd name="connsiteX3" fmla="*/ 1909267 w 3977640"/>
              <a:gd name="connsiteY3" fmla="*/ 0 h 13716"/>
              <a:gd name="connsiteX4" fmla="*/ 2532431 w 3977640"/>
              <a:gd name="connsiteY4" fmla="*/ 0 h 13716"/>
              <a:gd name="connsiteX5" fmla="*/ 3155594 w 3977640"/>
              <a:gd name="connsiteY5" fmla="*/ 0 h 13716"/>
              <a:gd name="connsiteX6" fmla="*/ 3977640 w 3977640"/>
              <a:gd name="connsiteY6" fmla="*/ 0 h 13716"/>
              <a:gd name="connsiteX7" fmla="*/ 3977640 w 3977640"/>
              <a:gd name="connsiteY7" fmla="*/ 13716 h 13716"/>
              <a:gd name="connsiteX8" fmla="*/ 3314700 w 3977640"/>
              <a:gd name="connsiteY8" fmla="*/ 13716 h 13716"/>
              <a:gd name="connsiteX9" fmla="*/ 2771089 w 3977640"/>
              <a:gd name="connsiteY9" fmla="*/ 13716 h 13716"/>
              <a:gd name="connsiteX10" fmla="*/ 2108149 w 3977640"/>
              <a:gd name="connsiteY10" fmla="*/ 13716 h 13716"/>
              <a:gd name="connsiteX11" fmla="*/ 1445209 w 3977640"/>
              <a:gd name="connsiteY11" fmla="*/ 13716 h 13716"/>
              <a:gd name="connsiteX12" fmla="*/ 822046 w 3977640"/>
              <a:gd name="connsiteY12" fmla="*/ 13716 h 13716"/>
              <a:gd name="connsiteX13" fmla="*/ 0 w 3977640"/>
              <a:gd name="connsiteY13" fmla="*/ 13716 h 13716"/>
              <a:gd name="connsiteX14" fmla="*/ 0 w 397764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3716"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713" y="5005"/>
                  <a:pt x="3977873" y="7445"/>
                  <a:pt x="3977640" y="13716"/>
                </a:cubicBezTo>
                <a:cubicBezTo>
                  <a:pt x="3751689" y="38133"/>
                  <a:pt x="3451301" y="-33172"/>
                  <a:pt x="3314700" y="13716"/>
                </a:cubicBezTo>
                <a:cubicBezTo>
                  <a:pt x="3177670" y="42528"/>
                  <a:pt x="2913363" y="-12040"/>
                  <a:pt x="2771089" y="13716"/>
                </a:cubicBezTo>
                <a:cubicBezTo>
                  <a:pt x="2663872" y="35397"/>
                  <a:pt x="2390582" y="43386"/>
                  <a:pt x="2227478" y="13716"/>
                </a:cubicBezTo>
                <a:cubicBezTo>
                  <a:pt x="2026300" y="24514"/>
                  <a:pt x="1761765" y="-49057"/>
                  <a:pt x="1524762" y="13716"/>
                </a:cubicBezTo>
                <a:cubicBezTo>
                  <a:pt x="1278806" y="30635"/>
                  <a:pt x="1228904" y="36293"/>
                  <a:pt x="941375" y="13716"/>
                </a:cubicBezTo>
                <a:cubicBezTo>
                  <a:pt x="638373" y="-22209"/>
                  <a:pt x="502335" y="19850"/>
                  <a:pt x="0" y="13716"/>
                </a:cubicBezTo>
                <a:cubicBezTo>
                  <a:pt x="-1128" y="11212"/>
                  <a:pt x="167" y="7030"/>
                  <a:pt x="0" y="0"/>
                </a:cubicBezTo>
                <a:close/>
              </a:path>
              <a:path w="3977640" h="13716"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7041" y="2943"/>
                  <a:pt x="3977057" y="10306"/>
                  <a:pt x="3977640" y="13716"/>
                </a:cubicBezTo>
                <a:cubicBezTo>
                  <a:pt x="3729156" y="41525"/>
                  <a:pt x="3505087" y="36030"/>
                  <a:pt x="3314700" y="13716"/>
                </a:cubicBezTo>
                <a:cubicBezTo>
                  <a:pt x="3121715" y="-6122"/>
                  <a:pt x="2978076" y="28835"/>
                  <a:pt x="2771089" y="13716"/>
                </a:cubicBezTo>
                <a:cubicBezTo>
                  <a:pt x="2593148" y="17600"/>
                  <a:pt x="2404116" y="33066"/>
                  <a:pt x="2108149" y="13716"/>
                </a:cubicBezTo>
                <a:cubicBezTo>
                  <a:pt x="1835600" y="1648"/>
                  <a:pt x="1729748" y="-25478"/>
                  <a:pt x="1445209" y="13716"/>
                </a:cubicBezTo>
                <a:cubicBezTo>
                  <a:pt x="1160571" y="36154"/>
                  <a:pt x="1130920" y="19094"/>
                  <a:pt x="822046" y="13716"/>
                </a:cubicBezTo>
                <a:cubicBezTo>
                  <a:pt x="501296" y="2143"/>
                  <a:pt x="407236" y="34767"/>
                  <a:pt x="0" y="13716"/>
                </a:cubicBezTo>
                <a:cubicBezTo>
                  <a:pt x="189" y="6794"/>
                  <a:pt x="541" y="3395"/>
                  <a:pt x="0" y="0"/>
                </a:cubicBezTo>
                <a:close/>
              </a:path>
              <a:path w="3977640" h="13716"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7323" y="4276"/>
                  <a:pt x="3977758" y="7437"/>
                  <a:pt x="3977640" y="13716"/>
                </a:cubicBezTo>
                <a:cubicBezTo>
                  <a:pt x="3760430" y="29373"/>
                  <a:pt x="3473858" y="-8517"/>
                  <a:pt x="3314700" y="13716"/>
                </a:cubicBezTo>
                <a:cubicBezTo>
                  <a:pt x="3143719" y="34419"/>
                  <a:pt x="2925427" y="23743"/>
                  <a:pt x="2771089" y="13716"/>
                </a:cubicBezTo>
                <a:cubicBezTo>
                  <a:pt x="2644074" y="37142"/>
                  <a:pt x="2422069" y="83991"/>
                  <a:pt x="2227478" y="13716"/>
                </a:cubicBezTo>
                <a:cubicBezTo>
                  <a:pt x="2056653" y="19657"/>
                  <a:pt x="1780889" y="308"/>
                  <a:pt x="1524762" y="13716"/>
                </a:cubicBezTo>
                <a:cubicBezTo>
                  <a:pt x="1275245" y="33189"/>
                  <a:pt x="1227316" y="33381"/>
                  <a:pt x="941375" y="13716"/>
                </a:cubicBezTo>
                <a:cubicBezTo>
                  <a:pt x="639482" y="-12003"/>
                  <a:pt x="459859" y="47428"/>
                  <a:pt x="0" y="13716"/>
                </a:cubicBezTo>
                <a:cubicBezTo>
                  <a:pt x="-1058" y="10795"/>
                  <a:pt x="-390" y="5807"/>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3977640"/>
                      <a:gd name="connsiteY0" fmla="*/ 0 h 13716"/>
                      <a:gd name="connsiteX1" fmla="*/ 742493 w 3977640"/>
                      <a:gd name="connsiteY1" fmla="*/ 0 h 13716"/>
                      <a:gd name="connsiteX2" fmla="*/ 1445209 w 3977640"/>
                      <a:gd name="connsiteY2" fmla="*/ 0 h 13716"/>
                      <a:gd name="connsiteX3" fmla="*/ 2147926 w 3977640"/>
                      <a:gd name="connsiteY3" fmla="*/ 0 h 13716"/>
                      <a:gd name="connsiteX4" fmla="*/ 2691536 w 3977640"/>
                      <a:gd name="connsiteY4" fmla="*/ 0 h 13716"/>
                      <a:gd name="connsiteX5" fmla="*/ 3274924 w 3977640"/>
                      <a:gd name="connsiteY5" fmla="*/ 0 h 13716"/>
                      <a:gd name="connsiteX6" fmla="*/ 3977640 w 3977640"/>
                      <a:gd name="connsiteY6" fmla="*/ 0 h 13716"/>
                      <a:gd name="connsiteX7" fmla="*/ 3977640 w 3977640"/>
                      <a:gd name="connsiteY7" fmla="*/ 13716 h 13716"/>
                      <a:gd name="connsiteX8" fmla="*/ 3314700 w 3977640"/>
                      <a:gd name="connsiteY8" fmla="*/ 13716 h 13716"/>
                      <a:gd name="connsiteX9" fmla="*/ 2771089 w 3977640"/>
                      <a:gd name="connsiteY9" fmla="*/ 13716 h 13716"/>
                      <a:gd name="connsiteX10" fmla="*/ 2227478 w 3977640"/>
                      <a:gd name="connsiteY10" fmla="*/ 13716 h 13716"/>
                      <a:gd name="connsiteX11" fmla="*/ 1524762 w 3977640"/>
                      <a:gd name="connsiteY11" fmla="*/ 13716 h 13716"/>
                      <a:gd name="connsiteX12" fmla="*/ 941375 w 3977640"/>
                      <a:gd name="connsiteY12" fmla="*/ 13716 h 13716"/>
                      <a:gd name="connsiteX13" fmla="*/ 0 w 3977640"/>
                      <a:gd name="connsiteY13" fmla="*/ 13716 h 13716"/>
                      <a:gd name="connsiteX14" fmla="*/ 0 w 397764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3716"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368" y="4708"/>
                          <a:pt x="3977977" y="7132"/>
                          <a:pt x="3977640" y="13716"/>
                        </a:cubicBezTo>
                        <a:cubicBezTo>
                          <a:pt x="3757007" y="27457"/>
                          <a:pt x="3469003" y="-9684"/>
                          <a:pt x="3314700" y="13716"/>
                        </a:cubicBezTo>
                        <a:cubicBezTo>
                          <a:pt x="3160397" y="37116"/>
                          <a:pt x="2914663" y="14940"/>
                          <a:pt x="2771089" y="13716"/>
                        </a:cubicBezTo>
                        <a:cubicBezTo>
                          <a:pt x="2627515" y="12492"/>
                          <a:pt x="2417576" y="37462"/>
                          <a:pt x="2227478" y="13716"/>
                        </a:cubicBezTo>
                        <a:cubicBezTo>
                          <a:pt x="2037380" y="-10030"/>
                          <a:pt x="1775246" y="-6604"/>
                          <a:pt x="1524762" y="13716"/>
                        </a:cubicBezTo>
                        <a:cubicBezTo>
                          <a:pt x="1274278" y="34036"/>
                          <a:pt x="1225405" y="42368"/>
                          <a:pt x="941375" y="13716"/>
                        </a:cubicBezTo>
                        <a:cubicBezTo>
                          <a:pt x="657345" y="-14936"/>
                          <a:pt x="468340" y="53279"/>
                          <a:pt x="0" y="13716"/>
                        </a:cubicBezTo>
                        <a:cubicBezTo>
                          <a:pt x="-460" y="10837"/>
                          <a:pt x="38" y="6680"/>
                          <a:pt x="0" y="0"/>
                        </a:cubicBezTo>
                        <a:close/>
                      </a:path>
                      <a:path w="3977640" h="13716"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970" y="3019"/>
                          <a:pt x="3977124" y="10425"/>
                          <a:pt x="3977640" y="13716"/>
                        </a:cubicBezTo>
                        <a:cubicBezTo>
                          <a:pt x="3733612" y="39454"/>
                          <a:pt x="3504694" y="30132"/>
                          <a:pt x="3314700" y="13716"/>
                        </a:cubicBezTo>
                        <a:cubicBezTo>
                          <a:pt x="3124706" y="-2700"/>
                          <a:pt x="2970848" y="36656"/>
                          <a:pt x="2771089" y="13716"/>
                        </a:cubicBezTo>
                        <a:cubicBezTo>
                          <a:pt x="2571330" y="-9224"/>
                          <a:pt x="2374617" y="28009"/>
                          <a:pt x="2108149" y="13716"/>
                        </a:cubicBezTo>
                        <a:cubicBezTo>
                          <a:pt x="1841681" y="-577"/>
                          <a:pt x="1730147" y="-11759"/>
                          <a:pt x="1445209" y="13716"/>
                        </a:cubicBezTo>
                        <a:cubicBezTo>
                          <a:pt x="1160271" y="39191"/>
                          <a:pt x="1128446" y="26409"/>
                          <a:pt x="822046" y="13716"/>
                        </a:cubicBezTo>
                        <a:cubicBezTo>
                          <a:pt x="515646" y="1023"/>
                          <a:pt x="401539" y="4363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944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7799" y="427374"/>
            <a:ext cx="5882450" cy="411480"/>
          </a:xfrm>
        </p:spPr>
        <p:txBody>
          <a:bodyPr/>
          <a:lstStyle/>
          <a:p>
            <a:r>
              <a:rPr lang="en-US" b="1" dirty="0">
                <a:solidFill>
                  <a:schemeClr val="accent3">
                    <a:lumMod val="75000"/>
                  </a:schemeClr>
                </a:solidFill>
                <a:latin typeface="Calibri" panose="020F0502020204030204" pitchFamily="34" charset="0"/>
                <a:cs typeface="Calibri" panose="020F0502020204030204" pitchFamily="34" charset="0"/>
              </a:rPr>
              <a:t>What impact does Stigma have?</a:t>
            </a:r>
          </a:p>
        </p:txBody>
      </p:sp>
      <p:sp>
        <p:nvSpPr>
          <p:cNvPr id="6" name="TextBox 5">
            <a:extLst>
              <a:ext uri="{FF2B5EF4-FFF2-40B4-BE49-F238E27FC236}">
                <a16:creationId xmlns:a16="http://schemas.microsoft.com/office/drawing/2014/main" id="{F66871F0-04E3-354A-8002-17BB99333955}"/>
              </a:ext>
            </a:extLst>
          </p:cNvPr>
          <p:cNvSpPr txBox="1"/>
          <p:nvPr/>
        </p:nvSpPr>
        <p:spPr>
          <a:xfrm>
            <a:off x="1394749" y="3856265"/>
            <a:ext cx="6384183" cy="715581"/>
          </a:xfrm>
          <a:prstGeom prst="rect">
            <a:avLst/>
          </a:prstGeom>
          <a:noFill/>
        </p:spPr>
        <p:txBody>
          <a:bodyPr wrap="square" rtlCol="0">
            <a:spAutoFit/>
          </a:bodyPr>
          <a:lstStyle/>
          <a:p>
            <a:pPr defTabSz="342900" eaLnBrk="1" fontAlgn="auto" hangingPunct="1">
              <a:spcBef>
                <a:spcPts val="0"/>
              </a:spcBef>
              <a:spcAft>
                <a:spcPts val="0"/>
              </a:spcAft>
            </a:pPr>
            <a:r>
              <a:rPr lang="en-US" sz="1350" dirty="0">
                <a:solidFill>
                  <a:prstClr val="black"/>
                </a:solidFill>
                <a:ea typeface="+mn-ea"/>
                <a:cs typeface="Calibri" panose="020F0502020204030204" pitchFamily="34" charset="0"/>
              </a:rPr>
              <a:t>In American culture, the Illegal nature of drug use implies shame in use. Shame is rooted in the perceived immorality of drug use, projected onto the people who use drugs.</a:t>
            </a:r>
          </a:p>
          <a:p>
            <a:pPr defTabSz="342900" eaLnBrk="1" fontAlgn="auto" hangingPunct="1">
              <a:spcBef>
                <a:spcPts val="0"/>
              </a:spcBef>
              <a:spcAft>
                <a:spcPts val="0"/>
              </a:spcAft>
            </a:pPr>
            <a:endParaRPr lang="en-US" sz="1350" dirty="0">
              <a:solidFill>
                <a:prstClr val="black"/>
              </a:solidFill>
              <a:latin typeface="Arial"/>
              <a:ea typeface="+mn-ea"/>
            </a:endParaRPr>
          </a:p>
        </p:txBody>
      </p:sp>
      <p:sp>
        <p:nvSpPr>
          <p:cNvPr id="7" name="TextBox 6">
            <a:extLst>
              <a:ext uri="{FF2B5EF4-FFF2-40B4-BE49-F238E27FC236}">
                <a16:creationId xmlns:a16="http://schemas.microsoft.com/office/drawing/2014/main" id="{C220EC26-A6FA-4F47-B59F-67F58ECBAA1F}"/>
              </a:ext>
            </a:extLst>
          </p:cNvPr>
          <p:cNvSpPr txBox="1"/>
          <p:nvPr/>
        </p:nvSpPr>
        <p:spPr>
          <a:xfrm>
            <a:off x="1283701" y="1028643"/>
            <a:ext cx="4023132" cy="3008772"/>
          </a:xfrm>
          <a:prstGeom prst="rect">
            <a:avLst/>
          </a:prstGeom>
          <a:noFill/>
        </p:spPr>
        <p:txBody>
          <a:bodyPr wrap="square" rtlCol="0">
            <a:spAutoFit/>
          </a:bodyPr>
          <a:lstStyle/>
          <a:p>
            <a:pPr marL="214313" indent="-214313" defTabSz="342900" eaLnBrk="1" fontAlgn="auto" hangingPunct="1">
              <a:lnSpc>
                <a:spcPct val="150000"/>
              </a:lnSpc>
              <a:spcBef>
                <a:spcPts val="0"/>
              </a:spcBef>
              <a:spcAft>
                <a:spcPts val="0"/>
              </a:spcAft>
              <a:buFont typeface="Arial" panose="020B0604020202020204" pitchFamily="34" charset="0"/>
              <a:buChar char="•"/>
            </a:pPr>
            <a:r>
              <a:rPr lang="en-US" sz="1600" dirty="0">
                <a:solidFill>
                  <a:prstClr val="black"/>
                </a:solidFill>
                <a:ea typeface="+mn-ea"/>
                <a:cs typeface="Calibri" panose="020F0502020204030204" pitchFamily="34" charset="0"/>
              </a:rPr>
              <a:t>Barrier to health-seeking behavior</a:t>
            </a:r>
          </a:p>
          <a:p>
            <a:pPr marL="214313" indent="-214313" defTabSz="342900" eaLnBrk="1" fontAlgn="auto" hangingPunct="1">
              <a:lnSpc>
                <a:spcPct val="150000"/>
              </a:lnSpc>
              <a:spcBef>
                <a:spcPts val="0"/>
              </a:spcBef>
              <a:spcAft>
                <a:spcPts val="0"/>
              </a:spcAft>
              <a:buFont typeface="Arial" panose="020B0604020202020204" pitchFamily="34" charset="0"/>
              <a:buChar char="•"/>
            </a:pPr>
            <a:r>
              <a:rPr lang="en-US" sz="1600" dirty="0">
                <a:solidFill>
                  <a:prstClr val="black"/>
                </a:solidFill>
                <a:ea typeface="+mn-ea"/>
                <a:cs typeface="Calibri" panose="020F0502020204030204" pitchFamily="34" charset="0"/>
              </a:rPr>
              <a:t>Undermines engagement in care</a:t>
            </a:r>
          </a:p>
          <a:p>
            <a:pPr marL="214313" indent="-214313" defTabSz="342900" eaLnBrk="1" fontAlgn="auto" hangingPunct="1">
              <a:lnSpc>
                <a:spcPct val="150000"/>
              </a:lnSpc>
              <a:spcBef>
                <a:spcPts val="0"/>
              </a:spcBef>
              <a:spcAft>
                <a:spcPts val="0"/>
              </a:spcAft>
              <a:buFont typeface="Arial" panose="020B0604020202020204" pitchFamily="34" charset="0"/>
              <a:buChar char="•"/>
            </a:pPr>
            <a:r>
              <a:rPr lang="en-US" sz="1600" dirty="0">
                <a:solidFill>
                  <a:prstClr val="black"/>
                </a:solidFill>
                <a:ea typeface="+mn-ea"/>
                <a:cs typeface="Calibri" panose="020F0502020204030204" pitchFamily="34" charset="0"/>
              </a:rPr>
              <a:t>Challenges adherence to treatment across a range of health conditions</a:t>
            </a:r>
          </a:p>
          <a:p>
            <a:pPr marL="214313" indent="-214313" defTabSz="342900" eaLnBrk="1" fontAlgn="auto" hangingPunct="1">
              <a:lnSpc>
                <a:spcPct val="150000"/>
              </a:lnSpc>
              <a:spcBef>
                <a:spcPts val="0"/>
              </a:spcBef>
              <a:spcAft>
                <a:spcPts val="0"/>
              </a:spcAft>
              <a:buFont typeface="Arial" panose="020B0604020202020204" pitchFamily="34" charset="0"/>
              <a:buChar char="•"/>
            </a:pPr>
            <a:r>
              <a:rPr lang="en-US" sz="1600" dirty="0">
                <a:solidFill>
                  <a:prstClr val="black"/>
                </a:solidFill>
                <a:ea typeface="+mn-ea"/>
                <a:cs typeface="Calibri" panose="020F0502020204030204" pitchFamily="34" charset="0"/>
              </a:rPr>
              <a:t>Feeds inequalities</a:t>
            </a:r>
          </a:p>
          <a:p>
            <a:pPr marL="214313" indent="-214313" defTabSz="342900" eaLnBrk="1" fontAlgn="auto" hangingPunct="1">
              <a:lnSpc>
                <a:spcPct val="150000"/>
              </a:lnSpc>
              <a:spcBef>
                <a:spcPts val="0"/>
              </a:spcBef>
              <a:spcAft>
                <a:spcPts val="0"/>
              </a:spcAft>
              <a:buFont typeface="Arial" panose="020B0604020202020204" pitchFamily="34" charset="0"/>
              <a:buChar char="•"/>
            </a:pPr>
            <a:r>
              <a:rPr lang="en-US" sz="1600" dirty="0">
                <a:solidFill>
                  <a:prstClr val="black"/>
                </a:solidFill>
                <a:ea typeface="+mn-ea"/>
                <a:cs typeface="Calibri" panose="020F0502020204030204" pitchFamily="34" charset="0"/>
              </a:rPr>
              <a:t>Perpetuates discrimination</a:t>
            </a:r>
          </a:p>
          <a:p>
            <a:pPr marL="214313" indent="-214313" defTabSz="342900" eaLnBrk="1" fontAlgn="auto" hangingPunct="1">
              <a:lnSpc>
                <a:spcPct val="150000"/>
              </a:lnSpc>
              <a:spcBef>
                <a:spcPts val="0"/>
              </a:spcBef>
              <a:spcAft>
                <a:spcPts val="0"/>
              </a:spcAft>
              <a:buFont typeface="Arial" panose="020B0604020202020204" pitchFamily="34" charset="0"/>
              <a:buChar char="•"/>
            </a:pPr>
            <a:r>
              <a:rPr lang="en-US" sz="1600" dirty="0">
                <a:solidFill>
                  <a:prstClr val="black"/>
                </a:solidFill>
                <a:ea typeface="+mn-ea"/>
                <a:cs typeface="Calibri" panose="020F0502020204030204" pitchFamily="34" charset="0"/>
              </a:rPr>
              <a:t>Costly</a:t>
            </a:r>
          </a:p>
          <a:p>
            <a:pPr marL="214313" indent="-214313" defTabSz="342900" eaLnBrk="1" fontAlgn="auto" hangingPunct="1">
              <a:lnSpc>
                <a:spcPct val="150000"/>
              </a:lnSpc>
              <a:spcBef>
                <a:spcPts val="0"/>
              </a:spcBef>
              <a:spcAft>
                <a:spcPts val="0"/>
              </a:spcAft>
              <a:buFont typeface="Arial" panose="020B0604020202020204" pitchFamily="34" charset="0"/>
              <a:buChar char="•"/>
            </a:pPr>
            <a:r>
              <a:rPr lang="en-US" sz="1600" dirty="0">
                <a:solidFill>
                  <a:prstClr val="black"/>
                </a:solidFill>
                <a:ea typeface="+mn-ea"/>
                <a:cs typeface="Calibri" panose="020F0502020204030204" pitchFamily="34" charset="0"/>
              </a:rPr>
              <a:t>Can Cause confrontational interaction</a:t>
            </a:r>
          </a:p>
        </p:txBody>
      </p:sp>
      <p:pic>
        <p:nvPicPr>
          <p:cNvPr id="9" name="Picture 8">
            <a:extLst>
              <a:ext uri="{FF2B5EF4-FFF2-40B4-BE49-F238E27FC236}">
                <a16:creationId xmlns:a16="http://schemas.microsoft.com/office/drawing/2014/main" id="{88C1313D-BD35-2B4A-AFF6-56BAAE260CA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16733" y="1005037"/>
            <a:ext cx="2571750" cy="2309813"/>
          </a:xfrm>
          <a:prstGeom prst="rect">
            <a:avLst/>
          </a:prstGeom>
        </p:spPr>
      </p:pic>
      <p:sp>
        <p:nvSpPr>
          <p:cNvPr id="10" name="TextBox 9">
            <a:extLst>
              <a:ext uri="{FF2B5EF4-FFF2-40B4-BE49-F238E27FC236}">
                <a16:creationId xmlns:a16="http://schemas.microsoft.com/office/drawing/2014/main" id="{5EF668E3-B69D-C443-A612-4E56A0184DA7}"/>
              </a:ext>
            </a:extLst>
          </p:cNvPr>
          <p:cNvSpPr txBox="1"/>
          <p:nvPr/>
        </p:nvSpPr>
        <p:spPr>
          <a:xfrm>
            <a:off x="5116733" y="3328841"/>
            <a:ext cx="2571750" cy="173124"/>
          </a:xfrm>
          <a:prstGeom prst="rect">
            <a:avLst/>
          </a:prstGeom>
          <a:noFill/>
        </p:spPr>
        <p:txBody>
          <a:bodyPr wrap="square" rtlCol="0">
            <a:spAutoFit/>
          </a:bodyPr>
          <a:lstStyle/>
          <a:p>
            <a:pPr algn="r" defTabSz="342900" eaLnBrk="1" fontAlgn="auto" hangingPunct="1">
              <a:spcBef>
                <a:spcPts val="0"/>
              </a:spcBef>
              <a:spcAft>
                <a:spcPts val="0"/>
              </a:spcAft>
            </a:pPr>
            <a:r>
              <a:rPr lang="en-US" sz="525" dirty="0">
                <a:solidFill>
                  <a:prstClr val="black"/>
                </a:solidFill>
                <a:latin typeface="Arial"/>
                <a:ea typeface="+mn-ea"/>
                <a:hlinkClick r:id="rId4" tooltip="http://www.spring.org.uk/2015/06/social-anxiety-linked-to-surprise-chemical-imbalance-in-the-brain.php"/>
              </a:rPr>
              <a:t>This Photo</a:t>
            </a:r>
            <a:r>
              <a:rPr lang="en-US" sz="525" dirty="0">
                <a:solidFill>
                  <a:prstClr val="black"/>
                </a:solidFill>
                <a:latin typeface="Arial"/>
                <a:ea typeface="+mn-ea"/>
              </a:rPr>
              <a:t> by Unknown Author is licensed under </a:t>
            </a:r>
            <a:r>
              <a:rPr lang="en-US" sz="525" dirty="0">
                <a:solidFill>
                  <a:prstClr val="black"/>
                </a:solidFill>
                <a:latin typeface="Arial"/>
                <a:ea typeface="+mn-ea"/>
                <a:hlinkClick r:id="rId5" tooltip="https://creativecommons.org/licenses/by-nc/3.0/"/>
              </a:rPr>
              <a:t>CC BY-NC</a:t>
            </a:r>
            <a:endParaRPr lang="en-US" sz="525" dirty="0">
              <a:solidFill>
                <a:prstClr val="black"/>
              </a:solidFill>
              <a:latin typeface="Arial"/>
              <a:ea typeface="+mn-ea"/>
            </a:endParaRPr>
          </a:p>
        </p:txBody>
      </p:sp>
      <p:sp>
        <p:nvSpPr>
          <p:cNvPr id="11" name="TextBox 10">
            <a:extLst>
              <a:ext uri="{FF2B5EF4-FFF2-40B4-BE49-F238E27FC236}">
                <a16:creationId xmlns:a16="http://schemas.microsoft.com/office/drawing/2014/main" id="{4F342433-BC2C-5D4B-BB47-579172449CE6}"/>
              </a:ext>
            </a:extLst>
          </p:cNvPr>
          <p:cNvSpPr txBox="1"/>
          <p:nvPr/>
        </p:nvSpPr>
        <p:spPr>
          <a:xfrm>
            <a:off x="1394749" y="4756512"/>
            <a:ext cx="6656698" cy="276999"/>
          </a:xfrm>
          <a:prstGeom prst="rect">
            <a:avLst/>
          </a:prstGeom>
          <a:noFill/>
        </p:spPr>
        <p:txBody>
          <a:bodyPr wrap="square" rtlCol="0">
            <a:spAutoFit/>
          </a:bodyPr>
          <a:lstStyle/>
          <a:p>
            <a:pPr defTabSz="342900" eaLnBrk="1" fontAlgn="auto" hangingPunct="1">
              <a:spcBef>
                <a:spcPts val="0"/>
              </a:spcBef>
              <a:spcAft>
                <a:spcPts val="0"/>
              </a:spcAft>
            </a:pPr>
            <a:r>
              <a:rPr lang="en-US" sz="600" dirty="0">
                <a:solidFill>
                  <a:prstClr val="black"/>
                </a:solidFill>
                <a:latin typeface="Arial"/>
                <a:ea typeface="+mn-ea"/>
              </a:rPr>
              <a:t>Link B, </a:t>
            </a:r>
            <a:r>
              <a:rPr lang="en-US" sz="600" dirty="0" err="1">
                <a:solidFill>
                  <a:prstClr val="black"/>
                </a:solidFill>
                <a:latin typeface="Arial"/>
                <a:ea typeface="+mn-ea"/>
              </a:rPr>
              <a:t>Hatzenbuehler</a:t>
            </a:r>
            <a:r>
              <a:rPr lang="en-US" sz="600" dirty="0">
                <a:solidFill>
                  <a:prstClr val="black"/>
                </a:solidFill>
                <a:latin typeface="Arial"/>
                <a:ea typeface="+mn-ea"/>
              </a:rPr>
              <a:t> ML. Stigma as an Unrecognized Determinant of Population Health: Research and Policy Implications. J Health Polit Policy Law. 2016;41(4):653–73. </a:t>
            </a:r>
          </a:p>
          <a:p>
            <a:pPr defTabSz="342900" eaLnBrk="1" fontAlgn="auto" hangingPunct="1">
              <a:spcBef>
                <a:spcPts val="0"/>
              </a:spcBef>
              <a:spcAft>
                <a:spcPts val="0"/>
              </a:spcAft>
            </a:pPr>
            <a:endParaRPr lang="en-US" sz="600" dirty="0">
              <a:solidFill>
                <a:prstClr val="black"/>
              </a:solidFill>
              <a:latin typeface="Arial"/>
              <a:ea typeface="+mn-ea"/>
            </a:endParaRPr>
          </a:p>
        </p:txBody>
      </p:sp>
    </p:spTree>
    <p:extLst>
      <p:ext uri="{BB962C8B-B14F-4D97-AF65-F5344CB8AC3E}">
        <p14:creationId xmlns:p14="http://schemas.microsoft.com/office/powerpoint/2010/main" val="3167818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24B8-B2AA-7E46-9D67-E7850E700BF1}"/>
              </a:ext>
            </a:extLst>
          </p:cNvPr>
          <p:cNvSpPr>
            <a:spLocks noGrp="1"/>
          </p:cNvSpPr>
          <p:nvPr>
            <p:ph type="title"/>
          </p:nvPr>
        </p:nvSpPr>
        <p:spPr/>
        <p:txBody>
          <a:bodyPr/>
          <a:lstStyle/>
          <a:p>
            <a:r>
              <a:rPr lang="en-US" b="1" dirty="0">
                <a:solidFill>
                  <a:schemeClr val="accent4">
                    <a:lumMod val="75000"/>
                  </a:schemeClr>
                </a:solidFill>
                <a:latin typeface="Calibri" panose="020F0502020204030204" pitchFamily="34" charset="0"/>
                <a:cs typeface="Calibri" panose="020F0502020204030204" pitchFamily="34" charset="0"/>
              </a:rPr>
              <a:t>Fentanyl Exposure &amp; Stigma </a:t>
            </a:r>
          </a:p>
        </p:txBody>
      </p:sp>
      <p:sp>
        <p:nvSpPr>
          <p:cNvPr id="3" name="Content Placeholder 2">
            <a:extLst>
              <a:ext uri="{FF2B5EF4-FFF2-40B4-BE49-F238E27FC236}">
                <a16:creationId xmlns:a16="http://schemas.microsoft.com/office/drawing/2014/main" id="{A3D1BB4E-D406-4E4A-B8C4-768B1C8C76D0}"/>
              </a:ext>
            </a:extLst>
          </p:cNvPr>
          <p:cNvSpPr>
            <a:spLocks noGrp="1"/>
          </p:cNvSpPr>
          <p:nvPr>
            <p:ph idx="1"/>
          </p:nvPr>
        </p:nvSpPr>
        <p:spPr/>
        <p:txBody>
          <a:bodyPr>
            <a:normAutofit lnSpcReduction="10000"/>
          </a:bodyPr>
          <a:lstStyle/>
          <a:p>
            <a:r>
              <a:rPr lang="en-US" sz="1500" dirty="0">
                <a:latin typeface="Calibri" panose="020F0502020204030204" pitchFamily="34" charset="0"/>
                <a:cs typeface="Calibri" panose="020F0502020204030204" pitchFamily="34" charset="0"/>
              </a:rPr>
              <a:t>Always take proper precautions when dealing with unknown substances</a:t>
            </a:r>
          </a:p>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Myths contribute to fear and stigma regarding people who use drugs</a:t>
            </a:r>
          </a:p>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Myths make it harder to respond to overdose calls due to officer concern about possible exposure. The uncertainty associated with responding to calls is challenging enough …..</a:t>
            </a:r>
          </a:p>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Myths makes the community fear fentanyl is everywhere, even grocery carts…creating more stigma and unrealistic fear</a:t>
            </a:r>
          </a:p>
          <a:p>
            <a:endParaRPr lang="en-US" sz="1500" dirty="0">
              <a:latin typeface="Calibri" panose="020F0502020204030204" pitchFamily="34" charset="0"/>
              <a:cs typeface="Calibri" panose="020F0502020204030204" pitchFamily="34" charset="0"/>
            </a:endParaRPr>
          </a:p>
          <a:p>
            <a:r>
              <a:rPr lang="en-US" sz="1500" dirty="0">
                <a:latin typeface="Calibri" panose="020F0502020204030204" pitchFamily="34" charset="0"/>
                <a:cs typeface="Calibri" panose="020F0502020204030204" pitchFamily="34" charset="0"/>
              </a:rPr>
              <a:t>The reality: if fentanyl could be lethal by simply touching it, people who use drugs would not have a need to inject or snort drugs and overdose deaths would be much higher</a:t>
            </a:r>
          </a:p>
          <a:p>
            <a:pPr marL="0" indent="0">
              <a:buNone/>
            </a:pPr>
            <a:endParaRPr lang="en-US" sz="1200" dirty="0">
              <a:latin typeface="Arial" panose="020B0604020202020204" pitchFamily="34" charset="0"/>
              <a:cs typeface="Arial" panose="020B0604020202020204" pitchFamily="34" charset="0"/>
            </a:endParaRPr>
          </a:p>
          <a:p>
            <a:pPr lvl="1"/>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3535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82185BC-A63D-8943-BF8E-5003490BBC0F}"/>
              </a:ext>
            </a:extLst>
          </p:cNvPr>
          <p:cNvSpPr>
            <a:spLocks noGrp="1"/>
          </p:cNvSpPr>
          <p:nvPr>
            <p:ph type="body" sz="quarter" idx="11"/>
          </p:nvPr>
        </p:nvSpPr>
        <p:spPr>
          <a:xfrm>
            <a:off x="1143001" y="4388252"/>
            <a:ext cx="6857999" cy="464022"/>
          </a:xfrm>
        </p:spPr>
        <p:txBody>
          <a:bodyPr/>
          <a:lstStyle/>
          <a:p>
            <a:r>
              <a:rPr lang="en-US" b="1" dirty="0"/>
              <a:t>Source: </a:t>
            </a:r>
            <a:r>
              <a:rPr lang="en-US" dirty="0"/>
              <a:t>ONDCP “Changing the Language of Addiction.” </a:t>
            </a:r>
            <a:r>
              <a:rPr lang="en-US" dirty="0">
                <a:hlinkClick r:id="rId3" invalidUrl="https://obamawhitehouse.archives.gov/sites/whitehouse.gov/files/images/Memo - Changing Federal Terminology Regrading Substance Use and Substance Use Disorders.pdf"/>
              </a:rPr>
              <a:t>https://obamawhitehouse.archives.gov/sites/whitehouse.gov/files/images/Memo%20-%20Changing%20Federal%20Terminology%20Regrading%20Substance%20Use%20and%20Substance%20Use%20Disorders.pdf</a:t>
            </a:r>
            <a:endParaRPr lang="en-US" dirty="0"/>
          </a:p>
        </p:txBody>
      </p:sp>
      <p:graphicFrame>
        <p:nvGraphicFramePr>
          <p:cNvPr id="5" name="Content Placeholder 4">
            <a:extLst>
              <a:ext uri="{FF2B5EF4-FFF2-40B4-BE49-F238E27FC236}">
                <a16:creationId xmlns:a16="http://schemas.microsoft.com/office/drawing/2014/main" id="{41240457-CA75-D245-B22B-5D10936E020D}"/>
              </a:ext>
            </a:extLst>
          </p:cNvPr>
          <p:cNvGraphicFramePr>
            <a:graphicFrameLocks noGrp="1"/>
          </p:cNvGraphicFramePr>
          <p:nvPr>
            <p:ph sz="quarter" idx="14"/>
            <p:extLst>
              <p:ext uri="{D42A27DB-BD31-4B8C-83A1-F6EECF244321}">
                <p14:modId xmlns:p14="http://schemas.microsoft.com/office/powerpoint/2010/main" val="872749917"/>
              </p:ext>
            </p:extLst>
          </p:nvPr>
        </p:nvGraphicFramePr>
        <p:xfrm>
          <a:off x="1611511" y="755248"/>
          <a:ext cx="5920978" cy="3291678"/>
        </p:xfrm>
        <a:graphic>
          <a:graphicData uri="http://schemas.openxmlformats.org/drawingml/2006/table">
            <a:tbl>
              <a:tblPr firstRow="1" bandRow="1">
                <a:tableStyleId>{21E4AEA4-8DFA-4A89-87EB-49C32662AFE0}</a:tableStyleId>
              </a:tblPr>
              <a:tblGrid>
                <a:gridCol w="2016044">
                  <a:extLst>
                    <a:ext uri="{9D8B030D-6E8A-4147-A177-3AD203B41FA5}">
                      <a16:colId xmlns:a16="http://schemas.microsoft.com/office/drawing/2014/main" val="3400946677"/>
                    </a:ext>
                  </a:extLst>
                </a:gridCol>
                <a:gridCol w="3904934">
                  <a:extLst>
                    <a:ext uri="{9D8B030D-6E8A-4147-A177-3AD203B41FA5}">
                      <a16:colId xmlns:a16="http://schemas.microsoft.com/office/drawing/2014/main" val="343050942"/>
                    </a:ext>
                  </a:extLst>
                </a:gridCol>
              </a:tblGrid>
              <a:tr h="347953">
                <a:tc>
                  <a:txBody>
                    <a:bodyPr/>
                    <a:lstStyle/>
                    <a:p>
                      <a:r>
                        <a:rPr lang="en-US" sz="1800" dirty="0">
                          <a:latin typeface="Franklin Gothic Medium" panose="020B0603020102020204" pitchFamily="34" charset="0"/>
                        </a:rPr>
                        <a:t>Words to avoid</a:t>
                      </a:r>
                    </a:p>
                  </a:txBody>
                  <a:tcPr marL="68580" marR="68580" marT="34290" marB="34290"/>
                </a:tc>
                <a:tc>
                  <a:txBody>
                    <a:bodyPr/>
                    <a:lstStyle/>
                    <a:p>
                      <a:r>
                        <a:rPr lang="en-US" sz="1800" dirty="0">
                          <a:latin typeface="Franklin Gothic Medium" panose="020B0603020102020204" pitchFamily="34" charset="0"/>
                        </a:rPr>
                        <a:t>Words to use</a:t>
                      </a:r>
                    </a:p>
                  </a:txBody>
                  <a:tcPr marL="68580" marR="68580" marT="34290" marB="34290"/>
                </a:tc>
                <a:extLst>
                  <a:ext uri="{0D108BD9-81ED-4DB2-BD59-A6C34878D82A}">
                    <a16:rowId xmlns:a16="http://schemas.microsoft.com/office/drawing/2014/main" val="3996308922"/>
                  </a:ext>
                </a:extLst>
              </a:tr>
              <a:tr h="347953">
                <a:tc>
                  <a:txBody>
                    <a:bodyPr/>
                    <a:lstStyle/>
                    <a:p>
                      <a:r>
                        <a:rPr lang="en-US" sz="1400" dirty="0">
                          <a:latin typeface="Franklin Gothic Medium" panose="020B0603020102020204" pitchFamily="34" charset="0"/>
                        </a:rPr>
                        <a:t>Addict</a:t>
                      </a:r>
                    </a:p>
                  </a:txBody>
                  <a:tcPr marL="68580" marR="68580" marT="34290" marB="34290"/>
                </a:tc>
                <a:tc>
                  <a:txBody>
                    <a:bodyPr/>
                    <a:lstStyle/>
                    <a:p>
                      <a:r>
                        <a:rPr lang="en-US" sz="1400" dirty="0">
                          <a:latin typeface="Franklin Gothic Medium" panose="020B0603020102020204" pitchFamily="34" charset="0"/>
                        </a:rPr>
                        <a:t>Person with substance use disorder</a:t>
                      </a:r>
                    </a:p>
                  </a:txBody>
                  <a:tcPr marL="68580" marR="68580" marT="34290" marB="34290"/>
                </a:tc>
                <a:extLst>
                  <a:ext uri="{0D108BD9-81ED-4DB2-BD59-A6C34878D82A}">
                    <a16:rowId xmlns:a16="http://schemas.microsoft.com/office/drawing/2014/main" val="2808856486"/>
                  </a:ext>
                </a:extLst>
              </a:tr>
              <a:tr h="480060">
                <a:tc>
                  <a:txBody>
                    <a:bodyPr/>
                    <a:lstStyle/>
                    <a:p>
                      <a:r>
                        <a:rPr lang="en-US" sz="1400" dirty="0">
                          <a:latin typeface="Franklin Gothic Medium" panose="020B0603020102020204" pitchFamily="34" charset="0"/>
                        </a:rPr>
                        <a:t>Drug problem, drug habit</a:t>
                      </a:r>
                    </a:p>
                  </a:txBody>
                  <a:tcPr marL="68580" marR="68580" marT="34290" marB="34290"/>
                </a:tc>
                <a:tc>
                  <a:txBody>
                    <a:bodyPr/>
                    <a:lstStyle/>
                    <a:p>
                      <a:r>
                        <a:rPr lang="en-US" sz="1400" dirty="0">
                          <a:latin typeface="Franklin Gothic Medium" panose="020B0603020102020204" pitchFamily="34" charset="0"/>
                        </a:rPr>
                        <a:t>Substance use disorder</a:t>
                      </a:r>
                    </a:p>
                  </a:txBody>
                  <a:tcPr marL="68580" marR="68580" marT="34290" marB="34290"/>
                </a:tc>
                <a:extLst>
                  <a:ext uri="{0D108BD9-81ED-4DB2-BD59-A6C34878D82A}">
                    <a16:rowId xmlns:a16="http://schemas.microsoft.com/office/drawing/2014/main" val="311720143"/>
                  </a:ext>
                </a:extLst>
              </a:tr>
              <a:tr h="347953">
                <a:tc>
                  <a:txBody>
                    <a:bodyPr/>
                    <a:lstStyle/>
                    <a:p>
                      <a:r>
                        <a:rPr lang="en-US" sz="1400" dirty="0">
                          <a:latin typeface="Franklin Gothic Medium" panose="020B0603020102020204" pitchFamily="34" charset="0"/>
                        </a:rPr>
                        <a:t>Drug abuse</a:t>
                      </a:r>
                    </a:p>
                  </a:txBody>
                  <a:tcPr marL="68580" marR="68580" marT="34290" marB="34290"/>
                </a:tc>
                <a:tc>
                  <a:txBody>
                    <a:bodyPr/>
                    <a:lstStyle/>
                    <a:p>
                      <a:r>
                        <a:rPr lang="en-US" sz="1400" dirty="0">
                          <a:latin typeface="Franklin Gothic Medium" panose="020B0603020102020204" pitchFamily="34" charset="0"/>
                        </a:rPr>
                        <a:t>Drug misuse, harmful use</a:t>
                      </a:r>
                    </a:p>
                  </a:txBody>
                  <a:tcPr marL="68580" marR="68580" marT="34290" marB="34290"/>
                </a:tc>
                <a:extLst>
                  <a:ext uri="{0D108BD9-81ED-4DB2-BD59-A6C34878D82A}">
                    <a16:rowId xmlns:a16="http://schemas.microsoft.com/office/drawing/2014/main" val="1403903935"/>
                  </a:ext>
                </a:extLst>
              </a:tr>
              <a:tr h="347953">
                <a:tc>
                  <a:txBody>
                    <a:bodyPr/>
                    <a:lstStyle/>
                    <a:p>
                      <a:r>
                        <a:rPr lang="en-US" sz="1400" dirty="0">
                          <a:latin typeface="Franklin Gothic Medium" panose="020B0603020102020204" pitchFamily="34" charset="0"/>
                        </a:rPr>
                        <a:t>Clean</a:t>
                      </a:r>
                    </a:p>
                  </a:txBody>
                  <a:tcPr marL="68580" marR="68580" marT="34290" marB="34290"/>
                </a:tc>
                <a:tc>
                  <a:txBody>
                    <a:bodyPr/>
                    <a:lstStyle/>
                    <a:p>
                      <a:r>
                        <a:rPr lang="en-US" sz="1400" dirty="0">
                          <a:latin typeface="Franklin Gothic Medium" panose="020B0603020102020204" pitchFamily="34" charset="0"/>
                        </a:rPr>
                        <a:t>Abstinent, not actively using</a:t>
                      </a:r>
                    </a:p>
                  </a:txBody>
                  <a:tcPr marL="68580" marR="68580" marT="34290" marB="34290"/>
                </a:tc>
                <a:extLst>
                  <a:ext uri="{0D108BD9-81ED-4DB2-BD59-A6C34878D82A}">
                    <a16:rowId xmlns:a16="http://schemas.microsoft.com/office/drawing/2014/main" val="4249544669"/>
                  </a:ext>
                </a:extLst>
              </a:tr>
              <a:tr h="347953">
                <a:tc>
                  <a:txBody>
                    <a:bodyPr/>
                    <a:lstStyle/>
                    <a:p>
                      <a:r>
                        <a:rPr lang="en-US" sz="1400" dirty="0">
                          <a:latin typeface="Franklin Gothic Medium" panose="020B0603020102020204" pitchFamily="34" charset="0"/>
                        </a:rPr>
                        <a:t>Dirty</a:t>
                      </a:r>
                    </a:p>
                  </a:txBody>
                  <a:tcPr marL="68580" marR="68580" marT="34290" marB="34290"/>
                </a:tc>
                <a:tc>
                  <a:txBody>
                    <a:bodyPr/>
                    <a:lstStyle/>
                    <a:p>
                      <a:r>
                        <a:rPr lang="en-US" sz="1400" dirty="0">
                          <a:latin typeface="Franklin Gothic Medium" panose="020B0603020102020204" pitchFamily="34" charset="0"/>
                        </a:rPr>
                        <a:t>Actively using, Active user</a:t>
                      </a:r>
                    </a:p>
                  </a:txBody>
                  <a:tcPr marL="68580" marR="68580" marT="34290" marB="34290"/>
                </a:tc>
                <a:extLst>
                  <a:ext uri="{0D108BD9-81ED-4DB2-BD59-A6C34878D82A}">
                    <a16:rowId xmlns:a16="http://schemas.microsoft.com/office/drawing/2014/main" val="3561815224"/>
                  </a:ext>
                </a:extLst>
              </a:tr>
              <a:tr h="347953">
                <a:tc>
                  <a:txBody>
                    <a:bodyPr/>
                    <a:lstStyle/>
                    <a:p>
                      <a:r>
                        <a:rPr lang="en-US" sz="1400" dirty="0">
                          <a:latin typeface="Franklin Gothic Medium" panose="020B0603020102020204" pitchFamily="34" charset="0"/>
                        </a:rPr>
                        <a:t>Former/reformed addict</a:t>
                      </a:r>
                    </a:p>
                  </a:txBody>
                  <a:tcPr marL="68580" marR="68580" marT="34290" marB="34290"/>
                </a:tc>
                <a:tc>
                  <a:txBody>
                    <a:bodyPr/>
                    <a:lstStyle/>
                    <a:p>
                      <a:r>
                        <a:rPr lang="en-US" sz="1400" dirty="0">
                          <a:latin typeface="Franklin Gothic Medium" panose="020B0603020102020204" pitchFamily="34" charset="0"/>
                        </a:rPr>
                        <a:t>Person in recovery, person in long-term recovery</a:t>
                      </a:r>
                    </a:p>
                  </a:txBody>
                  <a:tcPr marL="68580" marR="68580" marT="34290" marB="34290"/>
                </a:tc>
                <a:extLst>
                  <a:ext uri="{0D108BD9-81ED-4DB2-BD59-A6C34878D82A}">
                    <a16:rowId xmlns:a16="http://schemas.microsoft.com/office/drawing/2014/main" val="260358357"/>
                  </a:ext>
                </a:extLst>
              </a:tr>
              <a:tr h="685800">
                <a:tc>
                  <a:txBody>
                    <a:bodyPr/>
                    <a:lstStyle/>
                    <a:p>
                      <a:r>
                        <a:rPr lang="en-US" sz="1400" dirty="0">
                          <a:latin typeface="Franklin Gothic Medium" panose="020B0603020102020204" pitchFamily="34" charset="0"/>
                        </a:rPr>
                        <a:t>Opioid replacement, methadone maintenance</a:t>
                      </a:r>
                    </a:p>
                  </a:txBody>
                  <a:tcPr marL="68580" marR="68580" marT="34290" marB="34290"/>
                </a:tc>
                <a:tc>
                  <a:txBody>
                    <a:bodyPr/>
                    <a:lstStyle/>
                    <a:p>
                      <a:r>
                        <a:rPr lang="en-US" sz="1400" dirty="0">
                          <a:latin typeface="Franklin Gothic Medium" panose="020B0603020102020204" pitchFamily="34" charset="0"/>
                        </a:rPr>
                        <a:t>Medications for substance use treatment</a:t>
                      </a:r>
                    </a:p>
                  </a:txBody>
                  <a:tcPr marL="68580" marR="68580" marT="34290" marB="34290"/>
                </a:tc>
                <a:extLst>
                  <a:ext uri="{0D108BD9-81ED-4DB2-BD59-A6C34878D82A}">
                    <a16:rowId xmlns:a16="http://schemas.microsoft.com/office/drawing/2014/main" val="1683509732"/>
                  </a:ext>
                </a:extLst>
              </a:tr>
            </a:tbl>
          </a:graphicData>
        </a:graphic>
      </p:graphicFrame>
    </p:spTree>
    <p:extLst>
      <p:ext uri="{BB962C8B-B14F-4D97-AF65-F5344CB8AC3E}">
        <p14:creationId xmlns:p14="http://schemas.microsoft.com/office/powerpoint/2010/main" val="1700724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517AD72-2005-7B43-A43F-3459D60EB3A8}"/>
              </a:ext>
            </a:extLst>
          </p:cNvPr>
          <p:cNvSpPr>
            <a:spLocks noGrp="1"/>
          </p:cNvSpPr>
          <p:nvPr>
            <p:ph idx="1"/>
          </p:nvPr>
        </p:nvSpPr>
        <p:spPr>
          <a:xfrm>
            <a:off x="628650" y="945779"/>
            <a:ext cx="7886700" cy="4040558"/>
          </a:xfrm>
        </p:spPr>
        <p:txBody>
          <a:bodyPr>
            <a:normAutofit/>
          </a:bodyPr>
          <a:lstStyle/>
          <a:p>
            <a:pPr>
              <a:lnSpc>
                <a:spcPct val="150000"/>
              </a:lnSpc>
            </a:pPr>
            <a:r>
              <a:rPr lang="en-US" sz="1600" dirty="0">
                <a:latin typeface="Calibri" panose="020F0502020204030204" pitchFamily="34" charset="0"/>
                <a:cs typeface="Calibri" panose="020F0502020204030204" pitchFamily="34" charset="0"/>
              </a:rPr>
              <a:t>Embarrassed</a:t>
            </a:r>
          </a:p>
          <a:p>
            <a:pPr>
              <a:lnSpc>
                <a:spcPct val="150000"/>
              </a:lnSpc>
            </a:pPr>
            <a:r>
              <a:rPr lang="en-US" sz="1600" dirty="0">
                <a:latin typeface="Calibri" panose="020F0502020204030204" pitchFamily="34" charset="0"/>
                <a:cs typeface="Calibri" panose="020F0502020204030204" pitchFamily="34" charset="0"/>
              </a:rPr>
              <a:t>Worried</a:t>
            </a:r>
          </a:p>
          <a:p>
            <a:pPr>
              <a:lnSpc>
                <a:spcPct val="150000"/>
              </a:lnSpc>
            </a:pPr>
            <a:r>
              <a:rPr lang="en-US" sz="1600" dirty="0">
                <a:latin typeface="Calibri" panose="020F0502020204030204" pitchFamily="34" charset="0"/>
                <a:cs typeface="Calibri" panose="020F0502020204030204" pitchFamily="34" charset="0"/>
              </a:rPr>
              <a:t>Overwhelmed</a:t>
            </a:r>
          </a:p>
          <a:p>
            <a:pPr>
              <a:lnSpc>
                <a:spcPct val="150000"/>
              </a:lnSpc>
            </a:pPr>
            <a:r>
              <a:rPr lang="en-US" sz="1600" dirty="0">
                <a:latin typeface="Calibri" panose="020F0502020204030204" pitchFamily="34" charset="0"/>
                <a:cs typeface="Calibri" panose="020F0502020204030204" pitchFamily="34" charset="0"/>
              </a:rPr>
              <a:t>Upset and uncertain about possible legal action </a:t>
            </a:r>
          </a:p>
          <a:p>
            <a:pPr>
              <a:lnSpc>
                <a:spcPct val="150000"/>
              </a:lnSpc>
            </a:pPr>
            <a:r>
              <a:rPr lang="en-US" sz="1600" dirty="0">
                <a:latin typeface="Calibri" panose="020F0502020204030204" pitchFamily="34" charset="0"/>
                <a:cs typeface="Calibri" panose="020F0502020204030204" pitchFamily="34" charset="0"/>
              </a:rPr>
              <a:t>Upset about loss of substance and potential sickness</a:t>
            </a:r>
          </a:p>
          <a:p>
            <a:pPr>
              <a:lnSpc>
                <a:spcPct val="150000"/>
              </a:lnSpc>
            </a:pPr>
            <a:r>
              <a:rPr lang="en-US" sz="1600" dirty="0">
                <a:latin typeface="Calibri" panose="020F0502020204030204" pitchFamily="34" charset="0"/>
                <a:cs typeface="Calibri" panose="020F0502020204030204" pitchFamily="34" charset="0"/>
              </a:rPr>
              <a:t>Potentially not treatment ready</a:t>
            </a:r>
          </a:p>
          <a:p>
            <a:pPr>
              <a:lnSpc>
                <a:spcPct val="150000"/>
              </a:lnSpc>
            </a:pPr>
            <a:r>
              <a:rPr lang="en-US" sz="1600" dirty="0">
                <a:latin typeface="Calibri" panose="020F0502020204030204" pitchFamily="34" charset="0"/>
                <a:cs typeface="Calibri" panose="020F0502020204030204" pitchFamily="34" charset="0"/>
              </a:rPr>
              <a:t>This interaction is more important than you may realize</a:t>
            </a:r>
          </a:p>
          <a:p>
            <a:pPr>
              <a:lnSpc>
                <a:spcPct val="150000"/>
              </a:lnSpc>
            </a:pPr>
            <a:r>
              <a:rPr lang="en-US" sz="1600" dirty="0">
                <a:solidFill>
                  <a:srgbClr val="FF0000"/>
                </a:solidFill>
                <a:latin typeface="Calibri" panose="020F0502020204030204" pitchFamily="34" charset="0"/>
                <a:cs typeface="Calibri" panose="020F0502020204030204" pitchFamily="34" charset="0"/>
              </a:rPr>
              <a:t>May cause interactions to become confrontational </a:t>
            </a:r>
            <a:r>
              <a:rPr lang="en-US" sz="1600" dirty="0">
                <a:latin typeface="Calibri" panose="020F0502020204030204" pitchFamily="34" charset="0"/>
                <a:cs typeface="Calibri" panose="020F0502020204030204" pitchFamily="34" charset="0"/>
              </a:rPr>
              <a:t>.</a:t>
            </a:r>
          </a:p>
        </p:txBody>
      </p:sp>
      <p:sp>
        <p:nvSpPr>
          <p:cNvPr id="7" name="Text Placeholder 6">
            <a:extLst>
              <a:ext uri="{FF2B5EF4-FFF2-40B4-BE49-F238E27FC236}">
                <a16:creationId xmlns:a16="http://schemas.microsoft.com/office/drawing/2014/main" id="{822EDD0C-A509-C34E-9420-A20D209EC84C}"/>
              </a:ext>
            </a:extLst>
          </p:cNvPr>
          <p:cNvSpPr>
            <a:spLocks noGrp="1"/>
          </p:cNvSpPr>
          <p:nvPr>
            <p:ph type="body" sz="quarter" idx="13"/>
          </p:nvPr>
        </p:nvSpPr>
        <p:spPr/>
        <p:txBody>
          <a:bodyPr/>
          <a:lstStyle/>
          <a:p>
            <a:r>
              <a:rPr lang="en-US" b="1" dirty="0">
                <a:solidFill>
                  <a:schemeClr val="accent4">
                    <a:lumMod val="75000"/>
                  </a:schemeClr>
                </a:solidFill>
                <a:latin typeface="Calibri" panose="020F0502020204030204" pitchFamily="34" charset="0"/>
                <a:cs typeface="Calibri" panose="020F0502020204030204" pitchFamily="34" charset="0"/>
              </a:rPr>
              <a:t>Interacting with Law Enforcement</a:t>
            </a:r>
            <a:endParaRPr lang="en-US" dirty="0">
              <a:latin typeface="Calibri" panose="020F0502020204030204" pitchFamily="34" charset="0"/>
              <a:cs typeface="Calibri" panose="020F0502020204030204" pitchFamily="34" charset="0"/>
            </a:endParaRPr>
          </a:p>
        </p:txBody>
      </p:sp>
      <p:sp>
        <p:nvSpPr>
          <p:cNvPr id="10" name="Explosion 2 9">
            <a:extLst>
              <a:ext uri="{FF2B5EF4-FFF2-40B4-BE49-F238E27FC236}">
                <a16:creationId xmlns:a16="http://schemas.microsoft.com/office/drawing/2014/main" id="{D1798F22-DCE9-6E4A-ADA8-D8625FF42C5D}"/>
              </a:ext>
            </a:extLst>
          </p:cNvPr>
          <p:cNvSpPr/>
          <p:nvPr/>
        </p:nvSpPr>
        <p:spPr>
          <a:xfrm>
            <a:off x="6337491" y="1483954"/>
            <a:ext cx="2315688" cy="201926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263894A-5BBF-3446-BDFA-32E96725814D}"/>
              </a:ext>
            </a:extLst>
          </p:cNvPr>
          <p:cNvSpPr txBox="1"/>
          <p:nvPr/>
        </p:nvSpPr>
        <p:spPr>
          <a:xfrm>
            <a:off x="6687644" y="2308922"/>
            <a:ext cx="2100096" cy="369332"/>
          </a:xfrm>
          <a:prstGeom prst="rect">
            <a:avLst/>
          </a:prstGeom>
          <a:noFill/>
        </p:spPr>
        <p:txBody>
          <a:bodyPr wrap="square" rtlCol="0">
            <a:spAutoFit/>
          </a:bodyPr>
          <a:lstStyle/>
          <a:p>
            <a:r>
              <a:rPr lang="en-US" b="1" i="1" dirty="0">
                <a:solidFill>
                  <a:schemeClr val="accent4">
                    <a:lumMod val="75000"/>
                  </a:schemeClr>
                </a:solidFill>
              </a:rPr>
              <a:t>Words Matter</a:t>
            </a:r>
          </a:p>
        </p:txBody>
      </p:sp>
    </p:spTree>
    <p:extLst>
      <p:ext uri="{BB962C8B-B14F-4D97-AF65-F5344CB8AC3E}">
        <p14:creationId xmlns:p14="http://schemas.microsoft.com/office/powerpoint/2010/main" val="2620356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51435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5125" y="865179"/>
            <a:ext cx="2400300" cy="3345872"/>
          </a:xfrm>
        </p:spPr>
        <p:txBody>
          <a:bodyPr>
            <a:normAutofit/>
          </a:bodyPr>
          <a:lstStyle/>
          <a:p>
            <a:r>
              <a:rPr lang="en-US" sz="3100" b="1">
                <a:solidFill>
                  <a:srgbClr val="FFFFFF"/>
                </a:solidFill>
                <a:latin typeface="Calibri" panose="020F0502020204030204" pitchFamily="34" charset="0"/>
                <a:cs typeface="Calibri" panose="020F0502020204030204" pitchFamily="34" charset="0"/>
              </a:rPr>
              <a:t>Stigma Reduction W/Law Enforcement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1841609"/>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3335481" y="443508"/>
            <a:ext cx="5179868" cy="4189214"/>
          </a:xfrm>
        </p:spPr>
        <p:txBody>
          <a:bodyPr anchor="ctr">
            <a:normAutofit/>
          </a:bodyPr>
          <a:lstStyle/>
          <a:p>
            <a:r>
              <a:rPr lang="en-US"/>
              <a:t>Training </a:t>
            </a:r>
          </a:p>
          <a:p>
            <a:endParaRPr lang="en-US"/>
          </a:p>
          <a:p>
            <a:r>
              <a:rPr lang="en-US"/>
              <a:t>Peer to Peer Activity</a:t>
            </a:r>
          </a:p>
          <a:p>
            <a:endParaRPr lang="en-US"/>
          </a:p>
          <a:p>
            <a:r>
              <a:rPr lang="en-US"/>
              <a:t>Judgement Free Environment</a:t>
            </a:r>
          </a:p>
        </p:txBody>
      </p:sp>
    </p:spTree>
    <p:extLst>
      <p:ext uri="{BB962C8B-B14F-4D97-AF65-F5344CB8AC3E}">
        <p14:creationId xmlns:p14="http://schemas.microsoft.com/office/powerpoint/2010/main" val="703418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4370" y="468041"/>
            <a:ext cx="7843267" cy="411480"/>
          </a:xfrm>
        </p:spPr>
        <p:txBody>
          <a:bodyPr anchor="t">
            <a:normAutofit/>
          </a:bodyPr>
          <a:lstStyle/>
          <a:p>
            <a:r>
              <a:rPr lang="en-US" sz="2200"/>
              <a:t>Taking a Harm Reduction Approach….</a:t>
            </a:r>
          </a:p>
        </p:txBody>
      </p:sp>
      <p:sp>
        <p:nvSpPr>
          <p:cNvPr id="11" name="Text Placeholder 2">
            <a:extLst>
              <a:ext uri="{FF2B5EF4-FFF2-40B4-BE49-F238E27FC236}">
                <a16:creationId xmlns:a16="http://schemas.microsoft.com/office/drawing/2014/main" id="{3303975E-51BC-9D14-B3F7-0BA7C76AF0AD}"/>
              </a:ext>
            </a:extLst>
          </p:cNvPr>
          <p:cNvSpPr>
            <a:spLocks noGrp="1"/>
          </p:cNvSpPr>
          <p:nvPr>
            <p:ph type="body" sz="quarter" idx="11"/>
          </p:nvPr>
        </p:nvSpPr>
        <p:spPr>
          <a:xfrm>
            <a:off x="524934" y="4687094"/>
            <a:ext cx="7992005" cy="247650"/>
          </a:xfrm>
        </p:spPr>
        <p:txBody>
          <a:bodyPr/>
          <a:lstStyle/>
          <a:p>
            <a:endParaRPr lang="en-US"/>
          </a:p>
        </p:txBody>
      </p:sp>
      <p:graphicFrame>
        <p:nvGraphicFramePr>
          <p:cNvPr id="7" name="Content Placeholder 4">
            <a:extLst>
              <a:ext uri="{FF2B5EF4-FFF2-40B4-BE49-F238E27FC236}">
                <a16:creationId xmlns:a16="http://schemas.microsoft.com/office/drawing/2014/main" id="{F297283B-A9A5-1D29-66AD-82CDBBC57A3E}"/>
              </a:ext>
            </a:extLst>
          </p:cNvPr>
          <p:cNvGraphicFramePr/>
          <p:nvPr>
            <p:extLst>
              <p:ext uri="{D42A27DB-BD31-4B8C-83A1-F6EECF244321}">
                <p14:modId xmlns:p14="http://schemas.microsoft.com/office/powerpoint/2010/main" val="1517774204"/>
              </p:ext>
            </p:extLst>
          </p:nvPr>
        </p:nvGraphicFramePr>
        <p:xfrm>
          <a:off x="622300" y="1001680"/>
          <a:ext cx="7894638" cy="3677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79565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29841" y="512205"/>
            <a:ext cx="7886700" cy="517449"/>
          </a:xfrm>
          <a:prstGeom prst="rect">
            <a:avLst/>
          </a:prstGeom>
        </p:spPr>
        <p:txBody>
          <a:bodyPr vert="horz" wrap="square" lIns="0" tIns="9525" rIns="0" bIns="0" rtlCol="0" anchor="ctr">
            <a:spAutoFit/>
          </a:bodyPr>
          <a:lstStyle/>
          <a:p>
            <a:pPr marL="9525">
              <a:lnSpc>
                <a:spcPct val="100000"/>
              </a:lnSpc>
              <a:spcBef>
                <a:spcPts val="75"/>
              </a:spcBef>
            </a:pPr>
            <a:r>
              <a:rPr b="1" spc="-4" dirty="0">
                <a:solidFill>
                  <a:schemeClr val="accent4">
                    <a:lumMod val="75000"/>
                  </a:schemeClr>
                </a:solidFill>
                <a:latin typeface="Calibri" panose="020F0502020204030204" pitchFamily="34" charset="0"/>
                <a:cs typeface="Calibri" panose="020F0502020204030204" pitchFamily="34" charset="0"/>
              </a:rPr>
              <a:t>Harm Reduction as </a:t>
            </a:r>
            <a:r>
              <a:rPr b="1" spc="-8" dirty="0">
                <a:solidFill>
                  <a:schemeClr val="accent4">
                    <a:lumMod val="75000"/>
                  </a:schemeClr>
                </a:solidFill>
                <a:latin typeface="Calibri" panose="020F0502020204030204" pitchFamily="34" charset="0"/>
                <a:cs typeface="Calibri" panose="020F0502020204030204" pitchFamily="34" charset="0"/>
              </a:rPr>
              <a:t>we </a:t>
            </a:r>
            <a:r>
              <a:rPr b="1" spc="-4" dirty="0">
                <a:solidFill>
                  <a:schemeClr val="accent4">
                    <a:lumMod val="75000"/>
                  </a:schemeClr>
                </a:solidFill>
                <a:latin typeface="Calibri" panose="020F0502020204030204" pitchFamily="34" charset="0"/>
                <a:cs typeface="Calibri" panose="020F0502020204030204" pitchFamily="34" charset="0"/>
              </a:rPr>
              <a:t>know</a:t>
            </a:r>
            <a:r>
              <a:rPr b="1" spc="-49" dirty="0">
                <a:solidFill>
                  <a:schemeClr val="accent4">
                    <a:lumMod val="75000"/>
                  </a:schemeClr>
                </a:solidFill>
                <a:latin typeface="Calibri" panose="020F0502020204030204" pitchFamily="34" charset="0"/>
                <a:cs typeface="Calibri" panose="020F0502020204030204" pitchFamily="34" charset="0"/>
              </a:rPr>
              <a:t> </a:t>
            </a:r>
            <a:r>
              <a:rPr b="1" spc="-4" dirty="0">
                <a:solidFill>
                  <a:schemeClr val="accent4">
                    <a:lumMod val="75000"/>
                  </a:schemeClr>
                </a:solidFill>
                <a:latin typeface="Calibri" panose="020F0502020204030204" pitchFamily="34" charset="0"/>
                <a:cs typeface="Calibri" panose="020F0502020204030204" pitchFamily="34" charset="0"/>
              </a:rPr>
              <a:t>it…</a:t>
            </a:r>
          </a:p>
        </p:txBody>
      </p:sp>
      <p:sp>
        <p:nvSpPr>
          <p:cNvPr id="9" name="Text Placeholder 8">
            <a:extLst>
              <a:ext uri="{FF2B5EF4-FFF2-40B4-BE49-F238E27FC236}">
                <a16:creationId xmlns:a16="http://schemas.microsoft.com/office/drawing/2014/main" id="{B2521C8A-9F91-854C-8478-F1EF3CDEBA78}"/>
              </a:ext>
            </a:extLst>
          </p:cNvPr>
          <p:cNvSpPr>
            <a:spLocks noGrp="1"/>
          </p:cNvSpPr>
          <p:nvPr>
            <p:ph type="body" idx="1"/>
          </p:nvPr>
        </p:nvSpPr>
        <p:spPr>
          <a:xfrm>
            <a:off x="629841" y="1182992"/>
            <a:ext cx="3868340" cy="617934"/>
          </a:xfrm>
        </p:spPr>
        <p:txBody>
          <a:bodyPr/>
          <a:lstStyle/>
          <a:p>
            <a:r>
              <a:rPr lang="en-US" dirty="0">
                <a:solidFill>
                  <a:schemeClr val="accent4">
                    <a:lumMod val="75000"/>
                  </a:schemeClr>
                </a:solidFill>
                <a:latin typeface="Calibri" panose="020F0502020204030204" pitchFamily="34" charset="0"/>
                <a:cs typeface="Calibri" panose="020F0502020204030204" pitchFamily="34" charset="0"/>
              </a:rPr>
              <a:t>Risky Behaviors</a:t>
            </a:r>
          </a:p>
        </p:txBody>
      </p:sp>
      <p:sp>
        <p:nvSpPr>
          <p:cNvPr id="11" name="Text Placeholder 10">
            <a:extLst>
              <a:ext uri="{FF2B5EF4-FFF2-40B4-BE49-F238E27FC236}">
                <a16:creationId xmlns:a16="http://schemas.microsoft.com/office/drawing/2014/main" id="{A2BC8D0B-B9AD-C641-9D50-D8DD5C8A81A1}"/>
              </a:ext>
            </a:extLst>
          </p:cNvPr>
          <p:cNvSpPr>
            <a:spLocks noGrp="1"/>
          </p:cNvSpPr>
          <p:nvPr>
            <p:ph type="body" sz="quarter" idx="3"/>
          </p:nvPr>
        </p:nvSpPr>
        <p:spPr>
          <a:xfrm>
            <a:off x="4629150" y="1182992"/>
            <a:ext cx="3887391" cy="617934"/>
          </a:xfrm>
        </p:spPr>
        <p:txBody>
          <a:bodyPr/>
          <a:lstStyle/>
          <a:p>
            <a:r>
              <a:rPr lang="en-US" dirty="0">
                <a:solidFill>
                  <a:schemeClr val="accent4">
                    <a:lumMod val="75000"/>
                  </a:schemeClr>
                </a:solidFill>
                <a:latin typeface="Calibri" panose="020F0502020204030204" pitchFamily="34" charset="0"/>
                <a:cs typeface="Calibri" panose="020F0502020204030204" pitchFamily="34" charset="0"/>
              </a:rPr>
              <a:t>Harm Reduction Strategies</a:t>
            </a:r>
          </a:p>
        </p:txBody>
      </p:sp>
      <p:sp>
        <p:nvSpPr>
          <p:cNvPr id="5" name="object 5"/>
          <p:cNvSpPr/>
          <p:nvPr/>
        </p:nvSpPr>
        <p:spPr>
          <a:xfrm>
            <a:off x="498874" y="1880424"/>
            <a:ext cx="3062313" cy="3205963"/>
          </a:xfrm>
          <a:prstGeom prst="rect">
            <a:avLst/>
          </a:prstGeom>
          <a:blipFill>
            <a:blip r:embed="rId3" cstate="print"/>
            <a:stretch>
              <a:fillRect/>
            </a:stretch>
          </a:blipFill>
        </p:spPr>
        <p:txBody>
          <a:bodyPr wrap="square" lIns="0" tIns="0" rIns="0" bIns="0" rtlCol="0"/>
          <a:lstStyle/>
          <a:p>
            <a:pPr defTabSz="342900" eaLnBrk="1" fontAlgn="auto" hangingPunct="1">
              <a:spcBef>
                <a:spcPts val="0"/>
              </a:spcBef>
              <a:spcAft>
                <a:spcPts val="0"/>
              </a:spcAft>
              <a:defRPr/>
            </a:pPr>
            <a:endParaRPr sz="1350" dirty="0">
              <a:solidFill>
                <a:prstClr val="white"/>
              </a:solidFill>
              <a:latin typeface="Century Gothic" panose="020B0502020202020204"/>
              <a:ea typeface="+mn-ea"/>
            </a:endParaRPr>
          </a:p>
        </p:txBody>
      </p:sp>
      <p:sp>
        <p:nvSpPr>
          <p:cNvPr id="7" name="Rectangle 6">
            <a:extLst>
              <a:ext uri="{FF2B5EF4-FFF2-40B4-BE49-F238E27FC236}">
                <a16:creationId xmlns:a16="http://schemas.microsoft.com/office/drawing/2014/main" id="{84C3FB5A-26A2-674F-ABB1-6BB7218C00C7}"/>
              </a:ext>
            </a:extLst>
          </p:cNvPr>
          <p:cNvSpPr/>
          <p:nvPr/>
        </p:nvSpPr>
        <p:spPr>
          <a:xfrm>
            <a:off x="4629150" y="1800926"/>
            <a:ext cx="3824799" cy="3088538"/>
          </a:xfrm>
          <a:prstGeom prst="rect">
            <a:avLst/>
          </a:prstGeom>
        </p:spPr>
        <p:txBody>
          <a:bodyPr wrap="square">
            <a:spAutoFit/>
          </a:bodyPr>
          <a:lstStyle/>
          <a:p>
            <a:pPr marL="236220" lvl="0" indent="-223520" eaLnBrk="1" fontAlgn="auto" hangingPunct="1">
              <a:lnSpc>
                <a:spcPct val="150000"/>
              </a:lnSpc>
              <a:spcBef>
                <a:spcPts val="100"/>
              </a:spcBef>
              <a:spcAft>
                <a:spcPts val="0"/>
              </a:spcAft>
              <a:buFontTx/>
              <a:buChar char="•"/>
              <a:tabLst>
                <a:tab pos="236220" algn="l"/>
              </a:tabLst>
              <a:defRPr/>
            </a:pPr>
            <a:r>
              <a:rPr lang="en-US" sz="1600" spc="-5" dirty="0">
                <a:cs typeface="Calibri" panose="020F0502020204030204" pitchFamily="34" charset="0"/>
              </a:rPr>
              <a:t>Sun</a:t>
            </a:r>
            <a:r>
              <a:rPr lang="en-US" sz="1600" spc="-15" dirty="0">
                <a:cs typeface="Calibri" panose="020F0502020204030204" pitchFamily="34" charset="0"/>
              </a:rPr>
              <a:t>s</a:t>
            </a:r>
            <a:r>
              <a:rPr lang="en-US" sz="1600" spc="-5" dirty="0">
                <a:cs typeface="Calibri" panose="020F0502020204030204" pitchFamily="34" charset="0"/>
              </a:rPr>
              <a:t>creen</a:t>
            </a:r>
            <a:endParaRPr lang="en-US" sz="1600" dirty="0">
              <a:cs typeface="Calibri" panose="020F0502020204030204" pitchFamily="34" charset="0"/>
            </a:endParaRPr>
          </a:p>
          <a:p>
            <a:pPr marL="236220" lvl="0" indent="-223520" eaLnBrk="1" fontAlgn="auto" hangingPunct="1">
              <a:lnSpc>
                <a:spcPct val="150000"/>
              </a:lnSpc>
              <a:spcBef>
                <a:spcPts val="0"/>
              </a:spcBef>
              <a:spcAft>
                <a:spcPts val="0"/>
              </a:spcAft>
              <a:buFontTx/>
              <a:buChar char="•"/>
              <a:tabLst>
                <a:tab pos="236220" algn="l"/>
              </a:tabLst>
              <a:defRPr/>
            </a:pPr>
            <a:r>
              <a:rPr lang="en-US" sz="1600" spc="-5" dirty="0">
                <a:cs typeface="Calibri" panose="020F0502020204030204" pitchFamily="34" charset="0"/>
              </a:rPr>
              <a:t>Condoms</a:t>
            </a:r>
            <a:endParaRPr lang="en-US" sz="1600" dirty="0">
              <a:cs typeface="Calibri" panose="020F0502020204030204" pitchFamily="34" charset="0"/>
            </a:endParaRPr>
          </a:p>
          <a:p>
            <a:pPr marL="236220" lvl="0" indent="-223520" eaLnBrk="1" fontAlgn="auto" hangingPunct="1">
              <a:lnSpc>
                <a:spcPct val="150000"/>
              </a:lnSpc>
              <a:spcBef>
                <a:spcPts val="0"/>
              </a:spcBef>
              <a:spcAft>
                <a:spcPts val="0"/>
              </a:spcAft>
              <a:buFontTx/>
              <a:buChar char="•"/>
              <a:tabLst>
                <a:tab pos="236220" algn="l"/>
              </a:tabLst>
              <a:defRPr/>
            </a:pPr>
            <a:r>
              <a:rPr lang="en-US" sz="1600" spc="-5" dirty="0">
                <a:cs typeface="Calibri" panose="020F0502020204030204" pitchFamily="34" charset="0"/>
              </a:rPr>
              <a:t>Seat belts</a:t>
            </a:r>
            <a:endParaRPr lang="en-US" sz="1600" dirty="0">
              <a:cs typeface="Calibri" panose="020F0502020204030204" pitchFamily="34" charset="0"/>
            </a:endParaRPr>
          </a:p>
          <a:p>
            <a:pPr marL="236220" lvl="0" indent="-223520" eaLnBrk="1" fontAlgn="auto" hangingPunct="1">
              <a:lnSpc>
                <a:spcPct val="150000"/>
              </a:lnSpc>
              <a:spcBef>
                <a:spcPts val="0"/>
              </a:spcBef>
              <a:spcAft>
                <a:spcPts val="0"/>
              </a:spcAft>
              <a:buFontTx/>
              <a:buChar char="•"/>
              <a:tabLst>
                <a:tab pos="236220" algn="l"/>
              </a:tabLst>
              <a:defRPr/>
            </a:pPr>
            <a:r>
              <a:rPr lang="en-US" sz="1600" spc="-5" dirty="0">
                <a:cs typeface="Calibri" panose="020F0502020204030204" pitchFamily="34" charset="0"/>
              </a:rPr>
              <a:t>Bicycle</a:t>
            </a:r>
            <a:r>
              <a:rPr lang="en-US" sz="1600" spc="-15" dirty="0">
                <a:cs typeface="Calibri" panose="020F0502020204030204" pitchFamily="34" charset="0"/>
              </a:rPr>
              <a:t> </a:t>
            </a:r>
            <a:r>
              <a:rPr lang="en-US" sz="1600" spc="-5" dirty="0">
                <a:cs typeface="Calibri" panose="020F0502020204030204" pitchFamily="34" charset="0"/>
              </a:rPr>
              <a:t>helmets</a:t>
            </a:r>
            <a:endParaRPr lang="en-US" sz="1600" dirty="0">
              <a:cs typeface="Calibri" panose="020F0502020204030204" pitchFamily="34" charset="0"/>
            </a:endParaRPr>
          </a:p>
          <a:p>
            <a:pPr marL="236220" lvl="0" indent="-223520" eaLnBrk="1" fontAlgn="auto" hangingPunct="1">
              <a:lnSpc>
                <a:spcPct val="150000"/>
              </a:lnSpc>
              <a:spcBef>
                <a:spcPts val="0"/>
              </a:spcBef>
              <a:spcAft>
                <a:spcPts val="0"/>
              </a:spcAft>
              <a:buFontTx/>
              <a:buChar char="•"/>
              <a:tabLst>
                <a:tab pos="236220" algn="l"/>
              </a:tabLst>
              <a:defRPr/>
            </a:pPr>
            <a:r>
              <a:rPr lang="en-US" sz="1600" spc="-5" dirty="0">
                <a:cs typeface="Calibri" panose="020F0502020204030204" pitchFamily="34" charset="0"/>
              </a:rPr>
              <a:t>Designated</a:t>
            </a:r>
            <a:r>
              <a:rPr lang="en-US" sz="1600" spc="-15" dirty="0">
                <a:cs typeface="Calibri" panose="020F0502020204030204" pitchFamily="34" charset="0"/>
              </a:rPr>
              <a:t> </a:t>
            </a:r>
            <a:r>
              <a:rPr lang="en-US" sz="1600" spc="-5" dirty="0">
                <a:cs typeface="Calibri" panose="020F0502020204030204" pitchFamily="34" charset="0"/>
              </a:rPr>
              <a:t>driver</a:t>
            </a:r>
            <a:endParaRPr lang="en-US" sz="1600" dirty="0">
              <a:cs typeface="Calibri" panose="020F0502020204030204" pitchFamily="34" charset="0"/>
            </a:endParaRPr>
          </a:p>
          <a:p>
            <a:pPr marL="236220" lvl="0" indent="-223520" eaLnBrk="1" fontAlgn="auto" hangingPunct="1">
              <a:lnSpc>
                <a:spcPct val="150000"/>
              </a:lnSpc>
              <a:spcBef>
                <a:spcPts val="0"/>
              </a:spcBef>
              <a:spcAft>
                <a:spcPts val="0"/>
              </a:spcAft>
              <a:buFontTx/>
              <a:buChar char="•"/>
              <a:tabLst>
                <a:tab pos="236220" algn="l"/>
              </a:tabLst>
              <a:defRPr/>
            </a:pPr>
            <a:r>
              <a:rPr lang="en-US" sz="1600" spc="-5" dirty="0">
                <a:cs typeface="Calibri" panose="020F0502020204030204" pitchFamily="34" charset="0"/>
              </a:rPr>
              <a:t>Blood alcohol</a:t>
            </a:r>
            <a:r>
              <a:rPr lang="en-US" sz="1600" spc="-15" dirty="0">
                <a:cs typeface="Calibri" panose="020F0502020204030204" pitchFamily="34" charset="0"/>
              </a:rPr>
              <a:t> </a:t>
            </a:r>
            <a:r>
              <a:rPr lang="en-US" sz="1600" spc="-5" dirty="0">
                <a:cs typeface="Calibri" panose="020F0502020204030204" pitchFamily="34" charset="0"/>
              </a:rPr>
              <a:t>levels</a:t>
            </a:r>
            <a:endParaRPr lang="en-US" sz="1600" dirty="0">
              <a:cs typeface="Calibri" panose="020F0502020204030204" pitchFamily="34" charset="0"/>
            </a:endParaRPr>
          </a:p>
          <a:p>
            <a:pPr marL="236220" lvl="0" indent="-223520" eaLnBrk="1" fontAlgn="auto" hangingPunct="1">
              <a:lnSpc>
                <a:spcPct val="150000"/>
              </a:lnSpc>
              <a:spcBef>
                <a:spcPts val="0"/>
              </a:spcBef>
              <a:spcAft>
                <a:spcPts val="0"/>
              </a:spcAft>
              <a:buFontTx/>
              <a:buChar char="•"/>
              <a:tabLst>
                <a:tab pos="236220" algn="l"/>
              </a:tabLst>
              <a:defRPr/>
            </a:pPr>
            <a:r>
              <a:rPr lang="en-US" sz="1600" spc="-5" dirty="0">
                <a:cs typeface="Calibri" panose="020F0502020204030204" pitchFamily="34" charset="0"/>
              </a:rPr>
              <a:t>Nicotine</a:t>
            </a:r>
            <a:r>
              <a:rPr lang="en-US" sz="1600" spc="-30" dirty="0">
                <a:cs typeface="Calibri" panose="020F0502020204030204" pitchFamily="34" charset="0"/>
              </a:rPr>
              <a:t> </a:t>
            </a:r>
            <a:r>
              <a:rPr lang="en-US" sz="1600" spc="-5" dirty="0">
                <a:cs typeface="Calibri" panose="020F0502020204030204" pitchFamily="34" charset="0"/>
              </a:rPr>
              <a:t>patches/gum</a:t>
            </a:r>
            <a:endParaRPr lang="en-US" sz="1600" dirty="0">
              <a:cs typeface="Calibri" panose="020F0502020204030204" pitchFamily="34" charset="0"/>
            </a:endParaRPr>
          </a:p>
          <a:p>
            <a:pPr marL="236220" lvl="0" indent="-223520" eaLnBrk="1" fontAlgn="auto" hangingPunct="1">
              <a:lnSpc>
                <a:spcPct val="150000"/>
              </a:lnSpc>
              <a:spcBef>
                <a:spcPts val="0"/>
              </a:spcBef>
              <a:spcAft>
                <a:spcPts val="0"/>
              </a:spcAft>
              <a:buFontTx/>
              <a:buChar char="•"/>
              <a:tabLst>
                <a:tab pos="236220" algn="l"/>
              </a:tabLst>
              <a:defRPr/>
            </a:pPr>
            <a:r>
              <a:rPr lang="en-US" sz="1600" spc="-5" dirty="0">
                <a:cs typeface="Calibri" panose="020F0502020204030204" pitchFamily="34" charset="0"/>
              </a:rPr>
              <a:t>Needle</a:t>
            </a:r>
            <a:r>
              <a:rPr lang="en-US" sz="1600" spc="-20" dirty="0">
                <a:cs typeface="Calibri" panose="020F0502020204030204" pitchFamily="34" charset="0"/>
              </a:rPr>
              <a:t> </a:t>
            </a:r>
            <a:r>
              <a:rPr lang="en-US" sz="1600" spc="-5" dirty="0">
                <a:cs typeface="Calibri" panose="020F0502020204030204" pitchFamily="34" charset="0"/>
              </a:rPr>
              <a:t>exchange</a:t>
            </a:r>
            <a:endParaRPr lang="en-US" sz="1600" dirty="0">
              <a:cs typeface="Calibri" panose="020F0502020204030204" pitchFamily="34" charset="0"/>
            </a:endParaRPr>
          </a:p>
        </p:txBody>
      </p:sp>
      <p:sp>
        <p:nvSpPr>
          <p:cNvPr id="19" name="Explosion 2 18">
            <a:extLst>
              <a:ext uri="{FF2B5EF4-FFF2-40B4-BE49-F238E27FC236}">
                <a16:creationId xmlns:a16="http://schemas.microsoft.com/office/drawing/2014/main" id="{9C6DB335-C1BB-9448-A462-F45E86D9D3A5}"/>
              </a:ext>
            </a:extLst>
          </p:cNvPr>
          <p:cNvSpPr/>
          <p:nvPr/>
        </p:nvSpPr>
        <p:spPr>
          <a:xfrm>
            <a:off x="6386956" y="1880423"/>
            <a:ext cx="2757043" cy="1895929"/>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2A22D67-1FA2-BD47-AFAA-F2E38E51176D}"/>
              </a:ext>
            </a:extLst>
          </p:cNvPr>
          <p:cNvSpPr txBox="1"/>
          <p:nvPr/>
        </p:nvSpPr>
        <p:spPr>
          <a:xfrm rot="20892216">
            <a:off x="6751953" y="2403596"/>
            <a:ext cx="1911071" cy="830997"/>
          </a:xfrm>
          <a:prstGeom prst="rect">
            <a:avLst/>
          </a:prstGeom>
          <a:noFill/>
        </p:spPr>
        <p:txBody>
          <a:bodyPr wrap="square" rtlCol="0">
            <a:spAutoFit/>
          </a:bodyPr>
          <a:lstStyle/>
          <a:p>
            <a:pPr marL="0" marR="0" lvl="0" indent="0" algn="l" defTabSz="3429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Franklin Gothic Medium" panose="020B0603020102020204" pitchFamily="34" charset="0"/>
                <a:ea typeface="Franklin Gothic Medium" charset="0"/>
                <a:cs typeface="Calibri" panose="020F0502020204030204" pitchFamily="34" charset="0"/>
              </a:rPr>
              <a:t>How do first responders practice harm reduction?</a:t>
            </a:r>
          </a:p>
        </p:txBody>
      </p:sp>
    </p:spTree>
    <p:extLst>
      <p:ext uri="{BB962C8B-B14F-4D97-AF65-F5344CB8AC3E}">
        <p14:creationId xmlns:p14="http://schemas.microsoft.com/office/powerpoint/2010/main" val="267754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FA78-3E1E-3345-93A4-9C49DEA45D81}"/>
              </a:ext>
            </a:extLst>
          </p:cNvPr>
          <p:cNvSpPr>
            <a:spLocks noGrp="1"/>
          </p:cNvSpPr>
          <p:nvPr>
            <p:ph type="title"/>
          </p:nvPr>
        </p:nvSpPr>
        <p:spPr>
          <a:xfrm>
            <a:off x="674370" y="468041"/>
            <a:ext cx="7843267" cy="411480"/>
          </a:xfrm>
        </p:spPr>
        <p:txBody>
          <a:bodyPr anchor="t">
            <a:normAutofit/>
          </a:bodyPr>
          <a:lstStyle/>
          <a:p>
            <a:r>
              <a:rPr lang="en-US" sz="2200"/>
              <a:t>Harm Reduction…</a:t>
            </a:r>
          </a:p>
        </p:txBody>
      </p:sp>
      <p:sp>
        <p:nvSpPr>
          <p:cNvPr id="16" name="Text Placeholder 2">
            <a:extLst>
              <a:ext uri="{FF2B5EF4-FFF2-40B4-BE49-F238E27FC236}">
                <a16:creationId xmlns:a16="http://schemas.microsoft.com/office/drawing/2014/main" id="{DC1C18E1-2B34-8C81-2E66-CF7F6D11D543}"/>
              </a:ext>
            </a:extLst>
          </p:cNvPr>
          <p:cNvSpPr>
            <a:spLocks noGrp="1"/>
          </p:cNvSpPr>
          <p:nvPr>
            <p:ph type="body" sz="quarter" idx="11"/>
          </p:nvPr>
        </p:nvSpPr>
        <p:spPr>
          <a:xfrm>
            <a:off x="524934" y="4687094"/>
            <a:ext cx="7992005" cy="247650"/>
          </a:xfrm>
        </p:spPr>
        <p:txBody>
          <a:bodyPr/>
          <a:lstStyle/>
          <a:p>
            <a:endParaRPr lang="en-US"/>
          </a:p>
        </p:txBody>
      </p:sp>
      <p:sp>
        <p:nvSpPr>
          <p:cNvPr id="3" name="Text Placeholder 2">
            <a:extLst>
              <a:ext uri="{FF2B5EF4-FFF2-40B4-BE49-F238E27FC236}">
                <a16:creationId xmlns:a16="http://schemas.microsoft.com/office/drawing/2014/main" id="{107982E8-BE25-3941-A8EB-6811CBF5E173}"/>
              </a:ext>
            </a:extLst>
          </p:cNvPr>
          <p:cNvSpPr>
            <a:spLocks noGrp="1"/>
          </p:cNvSpPr>
          <p:nvPr>
            <p:ph sz="quarter" idx="14"/>
          </p:nvPr>
        </p:nvSpPr>
        <p:spPr>
          <a:xfrm>
            <a:off x="622300" y="1001680"/>
            <a:ext cx="7894638" cy="3677168"/>
          </a:xfrm>
        </p:spPr>
        <p:txBody>
          <a:bodyPr>
            <a:normAutofit/>
          </a:bodyPr>
          <a:lstStyle/>
          <a:p>
            <a:r>
              <a:rPr lang="en-US" b="0" dirty="0"/>
              <a:t>Works to minimize the damage that may be associated with drug use by offering tools and information drug users need to reduce risk.</a:t>
            </a:r>
          </a:p>
          <a:p>
            <a:pPr marL="0" indent="0">
              <a:buNone/>
            </a:pPr>
            <a:endParaRPr lang="en-US" b="0" dirty="0"/>
          </a:p>
          <a:p>
            <a:r>
              <a:rPr lang="en-US" b="0" dirty="0"/>
              <a:t>Recognizes that regardless of whether people continue to use illegal drugs or engage in other problematic behaviors, their lives have value.</a:t>
            </a:r>
          </a:p>
          <a:p>
            <a:endParaRPr lang="en-US" b="0" dirty="0"/>
          </a:p>
          <a:p>
            <a:r>
              <a:rPr lang="en-US" b="0" dirty="0"/>
              <a:t>It’s about keeping people alive; living a healthier and better life, regardless of their choice to take or not take substances.</a:t>
            </a:r>
          </a:p>
          <a:p>
            <a:r>
              <a:rPr lang="en-US" b="0" dirty="0"/>
              <a:t>Recognizes that people you engage with may not be treatment ready. Officers can use this engagement as an opportunity to share strategies and resources.</a:t>
            </a:r>
          </a:p>
          <a:p>
            <a:r>
              <a:rPr lang="en-US" dirty="0">
                <a:solidFill>
                  <a:srgbClr val="FF0000"/>
                </a:solidFill>
              </a:rPr>
              <a:t>“Meet them where they are at”</a:t>
            </a:r>
          </a:p>
        </p:txBody>
      </p:sp>
    </p:spTree>
    <p:extLst>
      <p:ext uri="{BB962C8B-B14F-4D97-AF65-F5344CB8AC3E}">
        <p14:creationId xmlns:p14="http://schemas.microsoft.com/office/powerpoint/2010/main" val="940475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21ED5FCA-9564-42B4-9F52-2CCED8ED6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0"/>
            <a:ext cx="9143999" cy="514985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4" descr="A person grilling patty and bbq">
            <a:extLst>
              <a:ext uri="{FF2B5EF4-FFF2-40B4-BE49-F238E27FC236}">
                <a16:creationId xmlns:a16="http://schemas.microsoft.com/office/drawing/2014/main" id="{C88F2554-E637-1596-ECE8-1CCAFBD74458}"/>
              </a:ext>
            </a:extLst>
          </p:cNvPr>
          <p:cNvPicPr>
            <a:picLocks noChangeAspect="1"/>
          </p:cNvPicPr>
          <p:nvPr/>
        </p:nvPicPr>
        <p:blipFill rotWithShape="1">
          <a:blip r:embed="rId3">
            <a:alphaModFix amt="55000"/>
          </a:blip>
          <a:srcRect t="15730"/>
          <a:stretch/>
        </p:blipFill>
        <p:spPr>
          <a:xfrm>
            <a:off x="20" y="-6830"/>
            <a:ext cx="9143980" cy="5143499"/>
          </a:xfrm>
          <a:prstGeom prst="rect">
            <a:avLst/>
          </a:prstGeom>
        </p:spPr>
      </p:pic>
      <p:sp>
        <p:nvSpPr>
          <p:cNvPr id="2" name="Title 1"/>
          <p:cNvSpPr>
            <a:spLocks noGrp="1"/>
          </p:cNvSpPr>
          <p:nvPr>
            <p:ph type="title"/>
          </p:nvPr>
        </p:nvSpPr>
        <p:spPr>
          <a:xfrm>
            <a:off x="628650" y="273843"/>
            <a:ext cx="7886700" cy="994173"/>
          </a:xfrm>
        </p:spPr>
        <p:txBody>
          <a:bodyPr>
            <a:normAutofit/>
          </a:bodyPr>
          <a:lstStyle/>
          <a:p>
            <a:r>
              <a:rPr lang="en-US" b="1">
                <a:solidFill>
                  <a:srgbClr val="FFFFFF"/>
                </a:solidFill>
                <a:latin typeface="Calibri" panose="020F0502020204030204" pitchFamily="34" charset="0"/>
                <a:cs typeface="Calibri" panose="020F0502020204030204" pitchFamily="34" charset="0"/>
              </a:rPr>
              <a:t>Engaging Law Enforcement </a:t>
            </a:r>
          </a:p>
        </p:txBody>
      </p:sp>
      <p:sp>
        <p:nvSpPr>
          <p:cNvPr id="11" name="Arc 10">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416783" y="1637417"/>
            <a:ext cx="3062575"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28650" y="1369218"/>
            <a:ext cx="7886700" cy="3263504"/>
          </a:xfrm>
        </p:spPr>
        <p:txBody>
          <a:bodyPr>
            <a:normAutofit/>
          </a:bodyPr>
          <a:lstStyle/>
          <a:p>
            <a:r>
              <a:rPr lang="en-US">
                <a:solidFill>
                  <a:srgbClr val="FFFFFF"/>
                </a:solidFill>
              </a:rPr>
              <a:t>Barbecue &amp; Sweet Tea  (meet as people first)</a:t>
            </a:r>
          </a:p>
          <a:p>
            <a:endParaRPr lang="en-US">
              <a:solidFill>
                <a:srgbClr val="FFFFFF"/>
              </a:solidFill>
            </a:endParaRPr>
          </a:p>
          <a:p>
            <a:r>
              <a:rPr lang="en-US">
                <a:solidFill>
                  <a:srgbClr val="FFFFFF"/>
                </a:solidFill>
              </a:rPr>
              <a:t>Early Contact</a:t>
            </a:r>
          </a:p>
          <a:p>
            <a:endParaRPr lang="en-US">
              <a:solidFill>
                <a:srgbClr val="FFFFFF"/>
              </a:solidFill>
            </a:endParaRPr>
          </a:p>
          <a:p>
            <a:r>
              <a:rPr lang="en-US">
                <a:solidFill>
                  <a:srgbClr val="FFFFFF"/>
                </a:solidFill>
              </a:rPr>
              <a:t>The Lions Den</a:t>
            </a:r>
          </a:p>
          <a:p>
            <a:endParaRPr lang="en-US">
              <a:solidFill>
                <a:srgbClr val="FFFFFF"/>
              </a:solidFill>
            </a:endParaRPr>
          </a:p>
          <a:p>
            <a:r>
              <a:rPr lang="en-US">
                <a:solidFill>
                  <a:srgbClr val="FFFFFF"/>
                </a:solidFill>
              </a:rPr>
              <a:t>Champions</a:t>
            </a:r>
          </a:p>
        </p:txBody>
      </p:sp>
    </p:spTree>
    <p:extLst>
      <p:ext uri="{BB962C8B-B14F-4D97-AF65-F5344CB8AC3E}">
        <p14:creationId xmlns:p14="http://schemas.microsoft.com/office/powerpoint/2010/main" val="197712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835214719"/>
              </p:ext>
            </p:extLst>
          </p:nvPr>
        </p:nvGraphicFramePr>
        <p:xfrm>
          <a:off x="513834" y="111522"/>
          <a:ext cx="3898678" cy="5045812"/>
        </p:xfrm>
        <a:graphic>
          <a:graphicData uri="http://schemas.openxmlformats.org/presentationml/2006/ole">
            <mc:AlternateContent xmlns:mc="http://schemas.openxmlformats.org/markup-compatibility/2006">
              <mc:Choice xmlns:v="urn:schemas-microsoft-com:vml" Requires="v">
                <p:oleObj name="Acrobat Document" r:id="rId3" imgW="5829300" imgH="7543800" progId="AcroExch.Document.DC">
                  <p:embed/>
                </p:oleObj>
              </mc:Choice>
              <mc:Fallback>
                <p:oleObj name="Acrobat Document" r:id="rId3" imgW="5829300" imgH="7543800" progId="AcroExch.Document.DC">
                  <p:embed/>
                  <p:pic>
                    <p:nvPicPr>
                      <p:cNvPr id="4" name="Object 3"/>
                      <p:cNvPicPr/>
                      <p:nvPr/>
                    </p:nvPicPr>
                    <p:blipFill>
                      <a:blip r:embed="rId4"/>
                      <a:stretch>
                        <a:fillRect/>
                      </a:stretch>
                    </p:blipFill>
                    <p:spPr>
                      <a:xfrm>
                        <a:off x="513834" y="111522"/>
                        <a:ext cx="3898678" cy="5045812"/>
                      </a:xfrm>
                      <a:prstGeom prst="rect">
                        <a:avLst/>
                      </a:prstGeom>
                    </p:spPr>
                  </p:pic>
                </p:oleObj>
              </mc:Fallback>
            </mc:AlternateContent>
          </a:graphicData>
        </a:graphic>
      </p:graphicFrame>
      <p:sp>
        <p:nvSpPr>
          <p:cNvPr id="5" name="Title 4"/>
          <p:cNvSpPr>
            <a:spLocks noGrp="1"/>
          </p:cNvSpPr>
          <p:nvPr>
            <p:ph type="title"/>
          </p:nvPr>
        </p:nvSpPr>
        <p:spPr/>
        <p:txBody>
          <a:bodyPr/>
          <a:lstStyle/>
          <a:p>
            <a:pPr algn="ctr"/>
            <a:r>
              <a:rPr lang="en-US" dirty="0"/>
              <a:t>Law </a:t>
            </a:r>
            <a:r>
              <a:rPr lang="en-US" dirty="0" err="1"/>
              <a:t>Enforcment</a:t>
            </a:r>
            <a:br>
              <a:rPr lang="en-US" dirty="0"/>
            </a:br>
            <a:r>
              <a:rPr lang="en-US" dirty="0"/>
              <a:t>Quotes</a:t>
            </a:r>
          </a:p>
        </p:txBody>
      </p:sp>
      <p:sp>
        <p:nvSpPr>
          <p:cNvPr id="6" name="Picture Placeholder 5"/>
          <p:cNvSpPr>
            <a:spLocks noGrp="1"/>
          </p:cNvSpPr>
          <p:nvPr>
            <p:ph type="pic" idx="1"/>
          </p:nvPr>
        </p:nvSpPr>
        <p:spPr/>
        <p:txBody>
          <a:bodyPr/>
          <a:lstStyle/>
          <a:p>
            <a:endParaRPr lang="en-US"/>
          </a:p>
        </p:txBody>
      </p:sp>
      <p:sp>
        <p:nvSpPr>
          <p:cNvPr id="7" name="Text Placeholder 6"/>
          <p:cNvSpPr>
            <a:spLocks noGrp="1"/>
          </p:cNvSpPr>
          <p:nvPr>
            <p:ph type="body" sz="half" idx="2"/>
          </p:nvPr>
        </p:nvSpPr>
        <p:spPr/>
        <p:txBody>
          <a:bodyPr>
            <a:normAutofit/>
          </a:bodyPr>
          <a:lstStyle/>
          <a:p>
            <a:pPr algn="ctr"/>
            <a:r>
              <a:rPr lang="en-US" sz="1800" dirty="0"/>
              <a:t>Spreading the Word</a:t>
            </a:r>
          </a:p>
        </p:txBody>
      </p:sp>
    </p:spTree>
    <p:extLst>
      <p:ext uri="{BB962C8B-B14F-4D97-AF65-F5344CB8AC3E}">
        <p14:creationId xmlns:p14="http://schemas.microsoft.com/office/powerpoint/2010/main" val="3833096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4"/>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reeform: Shape 133">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89984" cy="51435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5" name="Shape 125"/>
          <p:cNvSpPr txBox="1">
            <a:spLocks noGrp="1"/>
          </p:cNvSpPr>
          <p:nvPr>
            <p:ph type="ctrTitle"/>
          </p:nvPr>
        </p:nvSpPr>
        <p:spPr>
          <a:xfrm>
            <a:off x="628650" y="363474"/>
            <a:ext cx="4561284" cy="2674620"/>
          </a:xfrm>
          <a:prstGeom prst="rect">
            <a:avLst/>
          </a:prstGeom>
        </p:spPr>
        <p:txBody>
          <a:bodyPr lIns="68575" tIns="34275" rIns="68575" bIns="34275" anchorCtr="0">
            <a:normAutofit fontScale="90000"/>
          </a:bodyPr>
          <a:lstStyle/>
          <a:p>
            <a:pPr marL="0" marR="0" lvl="0" indent="0" algn="l" rtl="0">
              <a:spcBef>
                <a:spcPts val="0"/>
              </a:spcBef>
              <a:spcAft>
                <a:spcPts val="0"/>
              </a:spcAft>
              <a:buClr>
                <a:schemeClr val="accent1"/>
              </a:buClr>
              <a:buSzPct val="25000"/>
              <a:buFont typeface="Source Sans Pro"/>
              <a:buNone/>
            </a:pPr>
            <a:r>
              <a:rPr lang="en-US" sz="2800" b="0" i="1" u="none" strike="noStrike" cap="none" dirty="0">
                <a:solidFill>
                  <a:srgbClr val="FFFFFF"/>
                </a:solidFill>
                <a:latin typeface="Source Sans Pro"/>
                <a:ea typeface="Source Sans Pro"/>
                <a:cs typeface="Source Sans Pro"/>
                <a:sym typeface="Source Sans Pro"/>
              </a:rPr>
              <a:t>Lancaster County Coalition For Healthy Youth</a:t>
            </a:r>
            <a:br>
              <a:rPr lang="en-US" sz="2800" b="0" i="1" u="none" strike="noStrike" cap="none" dirty="0">
                <a:solidFill>
                  <a:srgbClr val="FFFFFF"/>
                </a:solidFill>
                <a:latin typeface="Source Sans Pro"/>
                <a:ea typeface="Source Sans Pro"/>
                <a:cs typeface="Source Sans Pro"/>
                <a:sym typeface="Source Sans Pro"/>
              </a:rPr>
            </a:br>
            <a:r>
              <a:rPr lang="en-US" sz="2800" b="0" i="1" u="none" strike="noStrike" cap="none" dirty="0">
                <a:solidFill>
                  <a:srgbClr val="FFFFFF"/>
                </a:solidFill>
                <a:latin typeface="Source Sans Pro"/>
                <a:ea typeface="Source Sans Pro"/>
                <a:cs typeface="Source Sans Pro"/>
                <a:sym typeface="Source Sans Pro"/>
              </a:rPr>
              <a:t>Prevention of Youth Substance Misuse </a:t>
            </a:r>
            <a:br>
              <a:rPr lang="en-US" sz="2800" b="0" i="1" u="none" strike="noStrike" cap="none" dirty="0">
                <a:solidFill>
                  <a:srgbClr val="FFFFFF"/>
                </a:solidFill>
                <a:latin typeface="Source Sans Pro"/>
                <a:ea typeface="Source Sans Pro"/>
                <a:cs typeface="Source Sans Pro"/>
                <a:sym typeface="Source Sans Pro"/>
              </a:rPr>
            </a:br>
            <a:r>
              <a:rPr lang="en-US" sz="2800" b="0" i="1" u="none" strike="noStrike" cap="none" dirty="0">
                <a:solidFill>
                  <a:srgbClr val="FFFFFF"/>
                </a:solidFill>
                <a:latin typeface="Source Sans Pro"/>
                <a:ea typeface="Source Sans Pro"/>
                <a:cs typeface="Source Sans Pro"/>
                <a:sym typeface="Source Sans Pro"/>
              </a:rPr>
              <a:t>September 6</a:t>
            </a:r>
            <a:r>
              <a:rPr lang="en-US" sz="2800" b="0" i="1" u="none" strike="noStrike" cap="none" baseline="30000" dirty="0">
                <a:solidFill>
                  <a:srgbClr val="FFFFFF"/>
                </a:solidFill>
                <a:latin typeface="Source Sans Pro"/>
                <a:ea typeface="Source Sans Pro"/>
                <a:cs typeface="Source Sans Pro"/>
                <a:sym typeface="Source Sans Pro"/>
              </a:rPr>
              <a:t>th</a:t>
            </a:r>
            <a:r>
              <a:rPr lang="en-US" sz="2800" b="0" i="1" u="none" strike="noStrike" cap="none" dirty="0">
                <a:solidFill>
                  <a:srgbClr val="FFFFFF"/>
                </a:solidFill>
                <a:latin typeface="Source Sans Pro"/>
                <a:ea typeface="Source Sans Pro"/>
                <a:cs typeface="Source Sans Pro"/>
                <a:sym typeface="Source Sans Pro"/>
              </a:rPr>
              <a:t>, 2023</a:t>
            </a:r>
            <a:br>
              <a:rPr lang="en-US" sz="2800" b="0" i="1" u="none" strike="noStrike" cap="none" dirty="0">
                <a:solidFill>
                  <a:srgbClr val="FFFFFF"/>
                </a:solidFill>
                <a:latin typeface="Source Sans Pro"/>
                <a:ea typeface="Source Sans Pro"/>
                <a:cs typeface="Source Sans Pro"/>
                <a:sym typeface="Source Sans Pro"/>
              </a:rPr>
            </a:br>
            <a:br>
              <a:rPr lang="en-US" sz="2800" b="0" i="1" u="none" strike="noStrike" cap="none" dirty="0">
                <a:solidFill>
                  <a:srgbClr val="FFFFFF"/>
                </a:solidFill>
                <a:latin typeface="Source Sans Pro"/>
                <a:ea typeface="Source Sans Pro"/>
                <a:cs typeface="Source Sans Pro"/>
                <a:sym typeface="Source Sans Pro"/>
              </a:rPr>
            </a:br>
            <a:endParaRPr lang="en" sz="2800" b="0" i="1" u="none" strike="noStrike" cap="none" dirty="0">
              <a:solidFill>
                <a:srgbClr val="FFFFFF"/>
              </a:solidFill>
              <a:latin typeface="Source Sans Pro"/>
              <a:ea typeface="Source Sans Pro"/>
              <a:cs typeface="Source Sans Pro"/>
              <a:sym typeface="Source Sans Pro"/>
            </a:endParaRPr>
          </a:p>
        </p:txBody>
      </p:sp>
      <p:sp>
        <p:nvSpPr>
          <p:cNvPr id="126" name="Shape 126"/>
          <p:cNvSpPr txBox="1">
            <a:spLocks noGrp="1"/>
          </p:cNvSpPr>
          <p:nvPr>
            <p:ph type="subTitle" idx="1"/>
          </p:nvPr>
        </p:nvSpPr>
        <p:spPr>
          <a:xfrm>
            <a:off x="628650" y="3360420"/>
            <a:ext cx="4561284" cy="1179576"/>
          </a:xfrm>
          <a:prstGeom prst="rect">
            <a:avLst/>
          </a:prstGeom>
        </p:spPr>
        <p:txBody>
          <a:bodyPr lIns="68575" tIns="34275" rIns="68575" bIns="34275" anchorCtr="0">
            <a:normAutofit/>
          </a:bodyPr>
          <a:lstStyle/>
          <a:p>
            <a:pPr marL="0" marR="0" lvl="0" indent="0" algn="l" rtl="0">
              <a:spcBef>
                <a:spcPts val="0"/>
              </a:spcBef>
              <a:spcAft>
                <a:spcPts val="600"/>
              </a:spcAft>
              <a:buClr>
                <a:srgbClr val="7F7F7F"/>
              </a:buClr>
              <a:buSzPct val="25000"/>
              <a:buFont typeface="Arial"/>
              <a:buNone/>
            </a:pPr>
            <a:r>
              <a:rPr lang="en-US">
                <a:solidFill>
                  <a:srgbClr val="FFFFFF"/>
                </a:solidFill>
              </a:rPr>
              <a:t>Investigator Donnie Varnell</a:t>
            </a:r>
            <a:endParaRPr lang="en-US" b="0" i="0" u="none" strike="noStrike" cap="none">
              <a:solidFill>
                <a:srgbClr val="FFFFFF"/>
              </a:solidFill>
              <a:latin typeface="Source Sans Pro"/>
              <a:ea typeface="Source Sans Pro"/>
              <a:cs typeface="Source Sans Pro"/>
              <a:sym typeface="Source Sans Pro"/>
            </a:endParaRPr>
          </a:p>
          <a:p>
            <a:pPr marL="0" marR="0" lvl="0" indent="0" algn="l" rtl="0">
              <a:spcBef>
                <a:spcPts val="0"/>
              </a:spcBef>
              <a:spcAft>
                <a:spcPts val="600"/>
              </a:spcAft>
              <a:buClr>
                <a:srgbClr val="7F7F7F"/>
              </a:buClr>
              <a:buSzPct val="25000"/>
              <a:buFont typeface="Arial"/>
              <a:buNone/>
            </a:pPr>
            <a:r>
              <a:rPr lang="en-US">
                <a:solidFill>
                  <a:srgbClr val="FFFFFF"/>
                </a:solidFill>
              </a:rPr>
              <a:t>Dare County Sheriff’s Office </a:t>
            </a:r>
          </a:p>
          <a:p>
            <a:pPr marL="0" marR="0" lvl="0" indent="0" algn="l" rtl="0">
              <a:spcBef>
                <a:spcPts val="0"/>
              </a:spcBef>
              <a:spcAft>
                <a:spcPts val="600"/>
              </a:spcAft>
              <a:buClr>
                <a:srgbClr val="7F7F7F"/>
              </a:buClr>
              <a:buSzPct val="25000"/>
              <a:buFont typeface="Arial"/>
              <a:buNone/>
            </a:pPr>
            <a:r>
              <a:rPr lang="en-US" b="0" i="0" u="none" strike="noStrike" cap="none">
                <a:solidFill>
                  <a:srgbClr val="FFFFFF"/>
                </a:solidFill>
                <a:latin typeface="Source Sans Pro"/>
                <a:ea typeface="Source Sans Pro"/>
                <a:cs typeface="Source Sans Pro"/>
                <a:sym typeface="Source Sans Pro"/>
              </a:rPr>
              <a:t>336-338-1507  donnie.varnell@darenc.com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0646" y="212598"/>
            <a:ext cx="2069128" cy="2178030"/>
          </a:xfrm>
          <a:prstGeom prst="rect">
            <a:avLst/>
          </a:prstGeom>
        </p:spPr>
      </p:pic>
      <p:sp>
        <p:nvSpPr>
          <p:cNvPr id="136"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106" y="3189144"/>
            <a:ext cx="3042412" cy="13716"/>
          </a:xfrm>
          <a:custGeom>
            <a:avLst/>
            <a:gdLst>
              <a:gd name="connsiteX0" fmla="*/ 0 w 3042412"/>
              <a:gd name="connsiteY0" fmla="*/ 0 h 13716"/>
              <a:gd name="connsiteX1" fmla="*/ 608482 w 3042412"/>
              <a:gd name="connsiteY1" fmla="*/ 0 h 13716"/>
              <a:gd name="connsiteX2" fmla="*/ 1216965 w 3042412"/>
              <a:gd name="connsiteY2" fmla="*/ 0 h 13716"/>
              <a:gd name="connsiteX3" fmla="*/ 1825447 w 3042412"/>
              <a:gd name="connsiteY3" fmla="*/ 0 h 13716"/>
              <a:gd name="connsiteX4" fmla="*/ 2373081 w 3042412"/>
              <a:gd name="connsiteY4" fmla="*/ 0 h 13716"/>
              <a:gd name="connsiteX5" fmla="*/ 3042412 w 3042412"/>
              <a:gd name="connsiteY5" fmla="*/ 0 h 13716"/>
              <a:gd name="connsiteX6" fmla="*/ 3042412 w 3042412"/>
              <a:gd name="connsiteY6" fmla="*/ 13716 h 13716"/>
              <a:gd name="connsiteX7" fmla="*/ 2494778 w 3042412"/>
              <a:gd name="connsiteY7" fmla="*/ 13716 h 13716"/>
              <a:gd name="connsiteX8" fmla="*/ 1977568 w 3042412"/>
              <a:gd name="connsiteY8" fmla="*/ 13716 h 13716"/>
              <a:gd name="connsiteX9" fmla="*/ 1369085 w 3042412"/>
              <a:gd name="connsiteY9" fmla="*/ 13716 h 13716"/>
              <a:gd name="connsiteX10" fmla="*/ 821451 w 3042412"/>
              <a:gd name="connsiteY10" fmla="*/ 13716 h 13716"/>
              <a:gd name="connsiteX11" fmla="*/ 0 w 3042412"/>
              <a:gd name="connsiteY11" fmla="*/ 13716 h 13716"/>
              <a:gd name="connsiteX12" fmla="*/ 0 w 3042412"/>
              <a:gd name="connsiteY12" fmla="*/ 0 h 13716"/>
              <a:gd name="connsiteX0" fmla="*/ 0 w 3042412"/>
              <a:gd name="connsiteY0" fmla="*/ 0 h 13716"/>
              <a:gd name="connsiteX1" fmla="*/ 547634 w 3042412"/>
              <a:gd name="connsiteY1" fmla="*/ 0 h 13716"/>
              <a:gd name="connsiteX2" fmla="*/ 1064844 w 3042412"/>
              <a:gd name="connsiteY2" fmla="*/ 0 h 13716"/>
              <a:gd name="connsiteX3" fmla="*/ 1612478 w 3042412"/>
              <a:gd name="connsiteY3" fmla="*/ 0 h 13716"/>
              <a:gd name="connsiteX4" fmla="*/ 2220961 w 3042412"/>
              <a:gd name="connsiteY4" fmla="*/ 0 h 13716"/>
              <a:gd name="connsiteX5" fmla="*/ 3042412 w 3042412"/>
              <a:gd name="connsiteY5" fmla="*/ 0 h 13716"/>
              <a:gd name="connsiteX6" fmla="*/ 3042412 w 3042412"/>
              <a:gd name="connsiteY6" fmla="*/ 13716 h 13716"/>
              <a:gd name="connsiteX7" fmla="*/ 2433930 w 3042412"/>
              <a:gd name="connsiteY7" fmla="*/ 13716 h 13716"/>
              <a:gd name="connsiteX8" fmla="*/ 1764599 w 3042412"/>
              <a:gd name="connsiteY8" fmla="*/ 13716 h 13716"/>
              <a:gd name="connsiteX9" fmla="*/ 1247389 w 3042412"/>
              <a:gd name="connsiteY9" fmla="*/ 13716 h 13716"/>
              <a:gd name="connsiteX10" fmla="*/ 578058 w 3042412"/>
              <a:gd name="connsiteY10" fmla="*/ 13716 h 13716"/>
              <a:gd name="connsiteX11" fmla="*/ 0 w 3042412"/>
              <a:gd name="connsiteY11" fmla="*/ 13716 h 13716"/>
              <a:gd name="connsiteX12" fmla="*/ 0 w 304241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412" h="13716" fill="none" extrusionOk="0">
                <a:moveTo>
                  <a:pt x="0" y="0"/>
                </a:moveTo>
                <a:cubicBezTo>
                  <a:pt x="241527" y="1934"/>
                  <a:pt x="312357" y="-25541"/>
                  <a:pt x="608482" y="0"/>
                </a:cubicBezTo>
                <a:cubicBezTo>
                  <a:pt x="905825" y="26755"/>
                  <a:pt x="942048" y="23771"/>
                  <a:pt x="1216965" y="0"/>
                </a:cubicBezTo>
                <a:cubicBezTo>
                  <a:pt x="1478453" y="-59231"/>
                  <a:pt x="1664162" y="8588"/>
                  <a:pt x="1825447" y="0"/>
                </a:cubicBezTo>
                <a:cubicBezTo>
                  <a:pt x="1988078" y="-33898"/>
                  <a:pt x="2137561" y="9222"/>
                  <a:pt x="2373081" y="0"/>
                </a:cubicBezTo>
                <a:cubicBezTo>
                  <a:pt x="2586708" y="28336"/>
                  <a:pt x="2815076" y="-64836"/>
                  <a:pt x="3042412" y="0"/>
                </a:cubicBezTo>
                <a:cubicBezTo>
                  <a:pt x="3042390" y="4238"/>
                  <a:pt x="3042774" y="9645"/>
                  <a:pt x="3042412" y="13716"/>
                </a:cubicBezTo>
                <a:cubicBezTo>
                  <a:pt x="2911904" y="11802"/>
                  <a:pt x="2661250" y="-42621"/>
                  <a:pt x="2494778" y="13716"/>
                </a:cubicBezTo>
                <a:cubicBezTo>
                  <a:pt x="2307404" y="28335"/>
                  <a:pt x="2098663" y="25479"/>
                  <a:pt x="1977568" y="13716"/>
                </a:cubicBezTo>
                <a:cubicBezTo>
                  <a:pt x="1870622" y="-14442"/>
                  <a:pt x="1546198" y="25435"/>
                  <a:pt x="1369085" y="13716"/>
                </a:cubicBezTo>
                <a:cubicBezTo>
                  <a:pt x="1212400" y="-25527"/>
                  <a:pt x="1052388" y="1492"/>
                  <a:pt x="821451" y="13716"/>
                </a:cubicBezTo>
                <a:cubicBezTo>
                  <a:pt x="599490" y="13381"/>
                  <a:pt x="163903" y="59218"/>
                  <a:pt x="0" y="13716"/>
                </a:cubicBezTo>
                <a:cubicBezTo>
                  <a:pt x="-950" y="8514"/>
                  <a:pt x="-119" y="3449"/>
                  <a:pt x="0" y="0"/>
                </a:cubicBezTo>
                <a:close/>
              </a:path>
              <a:path w="3042412" h="13716" stroke="0" extrusionOk="0">
                <a:moveTo>
                  <a:pt x="0" y="0"/>
                </a:moveTo>
                <a:cubicBezTo>
                  <a:pt x="245586" y="-7794"/>
                  <a:pt x="305354" y="-17085"/>
                  <a:pt x="547634" y="0"/>
                </a:cubicBezTo>
                <a:cubicBezTo>
                  <a:pt x="792151" y="22754"/>
                  <a:pt x="862568" y="-6918"/>
                  <a:pt x="1064844" y="0"/>
                </a:cubicBezTo>
                <a:cubicBezTo>
                  <a:pt x="1287782" y="14358"/>
                  <a:pt x="1408399" y="22587"/>
                  <a:pt x="1612478" y="0"/>
                </a:cubicBezTo>
                <a:cubicBezTo>
                  <a:pt x="1806201" y="-7497"/>
                  <a:pt x="2001135" y="-14315"/>
                  <a:pt x="2220961" y="0"/>
                </a:cubicBezTo>
                <a:cubicBezTo>
                  <a:pt x="2478404" y="56174"/>
                  <a:pt x="2863949" y="-41485"/>
                  <a:pt x="3042412" y="0"/>
                </a:cubicBezTo>
                <a:cubicBezTo>
                  <a:pt x="3041631" y="5403"/>
                  <a:pt x="3041571" y="9705"/>
                  <a:pt x="3042412" y="13716"/>
                </a:cubicBezTo>
                <a:cubicBezTo>
                  <a:pt x="2898261" y="18126"/>
                  <a:pt x="2711835" y="-8884"/>
                  <a:pt x="2433930" y="13716"/>
                </a:cubicBezTo>
                <a:cubicBezTo>
                  <a:pt x="2161458" y="41230"/>
                  <a:pt x="1964714" y="52936"/>
                  <a:pt x="1764599" y="13716"/>
                </a:cubicBezTo>
                <a:cubicBezTo>
                  <a:pt x="1552072" y="-10030"/>
                  <a:pt x="1481649" y="1601"/>
                  <a:pt x="1247389" y="13716"/>
                </a:cubicBezTo>
                <a:cubicBezTo>
                  <a:pt x="1065494" y="8572"/>
                  <a:pt x="864941" y="33100"/>
                  <a:pt x="578058" y="13716"/>
                </a:cubicBezTo>
                <a:cubicBezTo>
                  <a:pt x="292954" y="469"/>
                  <a:pt x="152988" y="13549"/>
                  <a:pt x="0" y="13716"/>
                </a:cubicBezTo>
                <a:cubicBezTo>
                  <a:pt x="242" y="7496"/>
                  <a:pt x="776" y="5947"/>
                  <a:pt x="0" y="0"/>
                </a:cubicBezTo>
                <a:close/>
              </a:path>
              <a:path w="3042412" h="13716" fill="none" stroke="0" extrusionOk="0">
                <a:moveTo>
                  <a:pt x="0" y="0"/>
                </a:moveTo>
                <a:cubicBezTo>
                  <a:pt x="235158" y="5862"/>
                  <a:pt x="308044" y="-31950"/>
                  <a:pt x="608482" y="0"/>
                </a:cubicBezTo>
                <a:cubicBezTo>
                  <a:pt x="902629" y="27860"/>
                  <a:pt x="934292" y="30978"/>
                  <a:pt x="1216965" y="0"/>
                </a:cubicBezTo>
                <a:cubicBezTo>
                  <a:pt x="1510808" y="-36562"/>
                  <a:pt x="1634425" y="34680"/>
                  <a:pt x="1825447" y="0"/>
                </a:cubicBezTo>
                <a:cubicBezTo>
                  <a:pt x="1997408" y="-14401"/>
                  <a:pt x="2165611" y="21191"/>
                  <a:pt x="2373081" y="0"/>
                </a:cubicBezTo>
                <a:cubicBezTo>
                  <a:pt x="2621557" y="-225"/>
                  <a:pt x="2827861" y="-55622"/>
                  <a:pt x="3042412" y="0"/>
                </a:cubicBezTo>
                <a:cubicBezTo>
                  <a:pt x="3042516" y="3768"/>
                  <a:pt x="3042522" y="10153"/>
                  <a:pt x="3042412" y="13716"/>
                </a:cubicBezTo>
                <a:cubicBezTo>
                  <a:pt x="2956012" y="43440"/>
                  <a:pt x="2647692" y="-15036"/>
                  <a:pt x="2494778" y="13716"/>
                </a:cubicBezTo>
                <a:cubicBezTo>
                  <a:pt x="2306192" y="26340"/>
                  <a:pt x="2106948" y="24963"/>
                  <a:pt x="1977568" y="13716"/>
                </a:cubicBezTo>
                <a:cubicBezTo>
                  <a:pt x="1853031" y="-8424"/>
                  <a:pt x="1540302" y="25447"/>
                  <a:pt x="1369085" y="13716"/>
                </a:cubicBezTo>
                <a:cubicBezTo>
                  <a:pt x="1191765" y="-7311"/>
                  <a:pt x="1065499" y="-11462"/>
                  <a:pt x="821451" y="13716"/>
                </a:cubicBezTo>
                <a:cubicBezTo>
                  <a:pt x="599984" y="37845"/>
                  <a:pt x="179854" y="40324"/>
                  <a:pt x="0" y="13716"/>
                </a:cubicBezTo>
                <a:cubicBezTo>
                  <a:pt x="84" y="8233"/>
                  <a:pt x="-347" y="3186"/>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custGeom>
                    <a:avLst/>
                    <a:gdLst>
                      <a:gd name="connsiteX0" fmla="*/ 0 w 3042412"/>
                      <a:gd name="connsiteY0" fmla="*/ 0 h 13716"/>
                      <a:gd name="connsiteX1" fmla="*/ 608482 w 3042412"/>
                      <a:gd name="connsiteY1" fmla="*/ 0 h 13716"/>
                      <a:gd name="connsiteX2" fmla="*/ 1216965 w 3042412"/>
                      <a:gd name="connsiteY2" fmla="*/ 0 h 13716"/>
                      <a:gd name="connsiteX3" fmla="*/ 1825447 w 3042412"/>
                      <a:gd name="connsiteY3" fmla="*/ 0 h 13716"/>
                      <a:gd name="connsiteX4" fmla="*/ 2373081 w 3042412"/>
                      <a:gd name="connsiteY4" fmla="*/ 0 h 13716"/>
                      <a:gd name="connsiteX5" fmla="*/ 3042412 w 3042412"/>
                      <a:gd name="connsiteY5" fmla="*/ 0 h 13716"/>
                      <a:gd name="connsiteX6" fmla="*/ 3042412 w 3042412"/>
                      <a:gd name="connsiteY6" fmla="*/ 13716 h 13716"/>
                      <a:gd name="connsiteX7" fmla="*/ 2494778 w 3042412"/>
                      <a:gd name="connsiteY7" fmla="*/ 13716 h 13716"/>
                      <a:gd name="connsiteX8" fmla="*/ 1977568 w 3042412"/>
                      <a:gd name="connsiteY8" fmla="*/ 13716 h 13716"/>
                      <a:gd name="connsiteX9" fmla="*/ 1369085 w 3042412"/>
                      <a:gd name="connsiteY9" fmla="*/ 13716 h 13716"/>
                      <a:gd name="connsiteX10" fmla="*/ 821451 w 3042412"/>
                      <a:gd name="connsiteY10" fmla="*/ 13716 h 13716"/>
                      <a:gd name="connsiteX11" fmla="*/ 0 w 3042412"/>
                      <a:gd name="connsiteY11" fmla="*/ 13716 h 13716"/>
                      <a:gd name="connsiteX12" fmla="*/ 0 w 304241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412" h="13716" fill="none" extrusionOk="0">
                        <a:moveTo>
                          <a:pt x="0" y="0"/>
                        </a:moveTo>
                        <a:cubicBezTo>
                          <a:pt x="247021" y="406"/>
                          <a:pt x="311375" y="-28103"/>
                          <a:pt x="608482" y="0"/>
                        </a:cubicBezTo>
                        <a:cubicBezTo>
                          <a:pt x="905589" y="28103"/>
                          <a:pt x="941513" y="26984"/>
                          <a:pt x="1216965" y="0"/>
                        </a:cubicBezTo>
                        <a:cubicBezTo>
                          <a:pt x="1492417" y="-26984"/>
                          <a:pt x="1661512" y="20769"/>
                          <a:pt x="1825447" y="0"/>
                        </a:cubicBezTo>
                        <a:cubicBezTo>
                          <a:pt x="1989382" y="-20769"/>
                          <a:pt x="2140981" y="8352"/>
                          <a:pt x="2373081" y="0"/>
                        </a:cubicBezTo>
                        <a:cubicBezTo>
                          <a:pt x="2605181" y="-8352"/>
                          <a:pt x="2830372" y="-14633"/>
                          <a:pt x="3042412" y="0"/>
                        </a:cubicBezTo>
                        <a:cubicBezTo>
                          <a:pt x="3042626" y="4075"/>
                          <a:pt x="3042728" y="9784"/>
                          <a:pt x="3042412" y="13716"/>
                        </a:cubicBezTo>
                        <a:cubicBezTo>
                          <a:pt x="2922119" y="34903"/>
                          <a:pt x="2679586" y="-5370"/>
                          <a:pt x="2494778" y="13716"/>
                        </a:cubicBezTo>
                        <a:cubicBezTo>
                          <a:pt x="2309970" y="32802"/>
                          <a:pt x="2104493" y="31982"/>
                          <a:pt x="1977568" y="13716"/>
                        </a:cubicBezTo>
                        <a:cubicBezTo>
                          <a:pt x="1850643" y="-4550"/>
                          <a:pt x="1545734" y="29706"/>
                          <a:pt x="1369085" y="13716"/>
                        </a:cubicBezTo>
                        <a:cubicBezTo>
                          <a:pt x="1192436" y="-2274"/>
                          <a:pt x="1048764" y="-6832"/>
                          <a:pt x="821451" y="13716"/>
                        </a:cubicBezTo>
                        <a:cubicBezTo>
                          <a:pt x="594138" y="34264"/>
                          <a:pt x="213550" y="49558"/>
                          <a:pt x="0" y="13716"/>
                        </a:cubicBezTo>
                        <a:cubicBezTo>
                          <a:pt x="-535" y="8247"/>
                          <a:pt x="-201" y="2959"/>
                          <a:pt x="0" y="0"/>
                        </a:cubicBezTo>
                        <a:close/>
                      </a:path>
                      <a:path w="3042412" h="13716" stroke="0" extrusionOk="0">
                        <a:moveTo>
                          <a:pt x="0" y="0"/>
                        </a:moveTo>
                        <a:cubicBezTo>
                          <a:pt x="254249" y="43"/>
                          <a:pt x="299528" y="-14916"/>
                          <a:pt x="547634" y="0"/>
                        </a:cubicBezTo>
                        <a:cubicBezTo>
                          <a:pt x="795740" y="14916"/>
                          <a:pt x="855495" y="-10692"/>
                          <a:pt x="1064844" y="0"/>
                        </a:cubicBezTo>
                        <a:cubicBezTo>
                          <a:pt x="1274193" y="10692"/>
                          <a:pt x="1405125" y="19931"/>
                          <a:pt x="1612478" y="0"/>
                        </a:cubicBezTo>
                        <a:cubicBezTo>
                          <a:pt x="1819831" y="-19931"/>
                          <a:pt x="1987615" y="-25056"/>
                          <a:pt x="2220961" y="0"/>
                        </a:cubicBezTo>
                        <a:cubicBezTo>
                          <a:pt x="2454307" y="25056"/>
                          <a:pt x="2867952" y="-30598"/>
                          <a:pt x="3042412" y="0"/>
                        </a:cubicBezTo>
                        <a:cubicBezTo>
                          <a:pt x="3041846" y="5320"/>
                          <a:pt x="3042088" y="9001"/>
                          <a:pt x="3042412" y="13716"/>
                        </a:cubicBezTo>
                        <a:cubicBezTo>
                          <a:pt x="2909174" y="39926"/>
                          <a:pt x="2715419" y="-13571"/>
                          <a:pt x="2433930" y="13716"/>
                        </a:cubicBezTo>
                        <a:cubicBezTo>
                          <a:pt x="2152441" y="41003"/>
                          <a:pt x="1986593" y="23705"/>
                          <a:pt x="1764599" y="13716"/>
                        </a:cubicBezTo>
                        <a:cubicBezTo>
                          <a:pt x="1542605" y="3727"/>
                          <a:pt x="1467397" y="14132"/>
                          <a:pt x="1247389" y="13716"/>
                        </a:cubicBezTo>
                        <a:cubicBezTo>
                          <a:pt x="1027381" y="13301"/>
                          <a:pt x="870240" y="23703"/>
                          <a:pt x="578058" y="13716"/>
                        </a:cubicBezTo>
                        <a:cubicBezTo>
                          <a:pt x="285876" y="3729"/>
                          <a:pt x="157187" y="15788"/>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7" name="Shape 127"/>
          <p:cNvPicPr preferRelativeResize="0"/>
          <p:nvPr/>
        </p:nvPicPr>
        <p:blipFill rotWithShape="1">
          <a:blip r:embed="rId4"/>
          <a:stretch/>
        </p:blipFill>
        <p:spPr>
          <a:xfrm>
            <a:off x="6321586" y="2589232"/>
            <a:ext cx="2167247" cy="2178030"/>
          </a:xfrm>
          <a:prstGeom prst="rect">
            <a:avLst/>
          </a:prstGeom>
          <a:noFill/>
        </p:spPr>
      </p:pic>
    </p:spTree>
    <p:extLst>
      <p:ext uri="{BB962C8B-B14F-4D97-AF65-F5344CB8AC3E}">
        <p14:creationId xmlns:p14="http://schemas.microsoft.com/office/powerpoint/2010/main" val="919060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A9179975-48FE-AA47-A2AC-ADB94EF148C4}"/>
              </a:ext>
            </a:extLst>
          </p:cNvPr>
          <p:cNvSpPr>
            <a:spLocks noGrp="1"/>
          </p:cNvSpPr>
          <p:nvPr>
            <p:ph idx="1"/>
          </p:nvPr>
        </p:nvSpPr>
        <p:spPr>
          <a:xfrm>
            <a:off x="628650" y="1114849"/>
            <a:ext cx="7886700" cy="4040558"/>
          </a:xfrm>
        </p:spPr>
        <p:txBody>
          <a:bodyPr/>
          <a:lstStyle/>
          <a:p>
            <a:pPr marL="0" indent="0">
              <a:buNone/>
            </a:pPr>
            <a:r>
              <a:rPr lang="en-US" sz="1600" b="1" dirty="0">
                <a:latin typeface="Calibri" panose="020F0502020204030204" pitchFamily="34" charset="0"/>
                <a:cs typeface="Calibri" panose="020F0502020204030204" pitchFamily="34" charset="0"/>
              </a:rPr>
              <a:t>Police have been tasked to respond to complex social issues as well as criminal issues in communities</a:t>
            </a:r>
          </a:p>
          <a:p>
            <a:pPr lvl="1">
              <a:buFont typeface="Arial" panose="020B0604020202020204" pitchFamily="34" charset="0"/>
              <a:buChar char="•"/>
            </a:pPr>
            <a:r>
              <a:rPr lang="en-US" sz="1600" dirty="0">
                <a:latin typeface="Calibri" panose="020F0502020204030204" pitchFamily="34" charset="0"/>
                <a:cs typeface="Calibri" panose="020F0502020204030204" pitchFamily="34" charset="0"/>
              </a:rPr>
              <a:t>Complex drug addiction and mental illness issues. </a:t>
            </a:r>
          </a:p>
          <a:p>
            <a:pPr lvl="1">
              <a:buFont typeface="Arial" panose="020B0604020202020204" pitchFamily="34" charset="0"/>
              <a:buChar char="•"/>
            </a:pPr>
            <a:r>
              <a:rPr lang="en-US" sz="1600" dirty="0">
                <a:latin typeface="Calibri" panose="020F0502020204030204" pitchFamily="34" charset="0"/>
                <a:cs typeface="Calibri" panose="020F0502020204030204" pitchFamily="34" charset="0"/>
              </a:rPr>
              <a:t>Chronic homelessness. </a:t>
            </a:r>
          </a:p>
          <a:p>
            <a:pPr lvl="1">
              <a:buFont typeface="Arial" panose="020B0604020202020204" pitchFamily="34" charset="0"/>
              <a:buChar char="•"/>
            </a:pPr>
            <a:r>
              <a:rPr lang="en-US" sz="1600" dirty="0">
                <a:latin typeface="Calibri" panose="020F0502020204030204" pitchFamily="34" charset="0"/>
                <a:cs typeface="Calibri" panose="020F0502020204030204" pitchFamily="34" charset="0"/>
              </a:rPr>
              <a:t>Chronic alcoholism and the associated social issues </a:t>
            </a:r>
          </a:p>
          <a:p>
            <a:pPr lvl="1">
              <a:buFont typeface="Arial" panose="020B0604020202020204" pitchFamily="34" charset="0"/>
              <a:buChar char="•"/>
            </a:pPr>
            <a:r>
              <a:rPr lang="en-US" sz="1600" dirty="0">
                <a:latin typeface="Calibri" panose="020F0502020204030204" pitchFamily="34" charset="0"/>
                <a:cs typeface="Calibri" panose="020F0502020204030204" pitchFamily="34" charset="0"/>
              </a:rPr>
              <a:t>Severe mental illness. </a:t>
            </a:r>
          </a:p>
          <a:p>
            <a:pPr marL="257175" lvl="1" indent="0">
              <a:buNone/>
            </a:pPr>
            <a:endParaRPr lang="en-US" sz="1600" dirty="0">
              <a:latin typeface="Calibri" panose="020F0502020204030204" pitchFamily="34" charset="0"/>
              <a:cs typeface="Calibri" panose="020F0502020204030204" pitchFamily="34" charset="0"/>
            </a:endParaRPr>
          </a:p>
          <a:p>
            <a:pPr marL="0" lvl="1" indent="0">
              <a:buNone/>
            </a:pPr>
            <a:r>
              <a:rPr lang="en-US" sz="1600" b="1" dirty="0">
                <a:latin typeface="Calibri" panose="020F0502020204030204" pitchFamily="34" charset="0"/>
                <a:cs typeface="Calibri" panose="020F0502020204030204" pitchFamily="34" charset="0"/>
              </a:rPr>
              <a:t>The Criminal Justice system is not equipped to handle these complex issues</a:t>
            </a:r>
          </a:p>
          <a:p>
            <a:pPr marL="628650" lvl="2" indent="-285750"/>
            <a:r>
              <a:rPr lang="en-US" sz="1600" dirty="0">
                <a:latin typeface="Calibri" panose="020F0502020204030204" pitchFamily="34" charset="0"/>
                <a:cs typeface="Calibri" panose="020F0502020204030204" pitchFamily="34" charset="0"/>
              </a:rPr>
              <a:t>CJ system is completely overwhelmed (you can’t incarcerate your way out of this). </a:t>
            </a:r>
          </a:p>
          <a:p>
            <a:pPr marL="628650" lvl="2" indent="-285750"/>
            <a:r>
              <a:rPr lang="en-US" sz="1600" dirty="0">
                <a:latin typeface="Calibri" panose="020F0502020204030204" pitchFamily="34" charset="0"/>
                <a:cs typeface="Calibri" panose="020F0502020204030204" pitchFamily="34" charset="0"/>
              </a:rPr>
              <a:t>The traditional response has not worked and has created other issues as a result. </a:t>
            </a:r>
          </a:p>
          <a:p>
            <a:endParaRPr lang="en-US" dirty="0"/>
          </a:p>
        </p:txBody>
      </p:sp>
      <p:sp>
        <p:nvSpPr>
          <p:cNvPr id="3" name="Text Placeholder 2">
            <a:extLst>
              <a:ext uri="{FF2B5EF4-FFF2-40B4-BE49-F238E27FC236}">
                <a16:creationId xmlns:a16="http://schemas.microsoft.com/office/drawing/2014/main" id="{46419DD8-C094-4C81-909E-C336DCE37E0C}"/>
              </a:ext>
            </a:extLst>
          </p:cNvPr>
          <p:cNvSpPr>
            <a:spLocks noGrp="1"/>
          </p:cNvSpPr>
          <p:nvPr>
            <p:ph type="body" sz="quarter" idx="13"/>
          </p:nvPr>
        </p:nvSpPr>
        <p:spPr/>
        <p:txBody>
          <a:bodyPr/>
          <a:lstStyle/>
          <a:p>
            <a:pPr marL="85725" lvl="1"/>
            <a:r>
              <a:rPr lang="en-US" b="1" dirty="0">
                <a:solidFill>
                  <a:schemeClr val="accent3">
                    <a:lumMod val="75000"/>
                  </a:schemeClr>
                </a:solidFill>
                <a:latin typeface="Calibri" panose="020F0502020204030204" pitchFamily="34" charset="0"/>
                <a:cs typeface="Calibri" panose="020F0502020204030204" pitchFamily="34" charset="0"/>
              </a:rPr>
              <a:t>Complexity!</a:t>
            </a:r>
          </a:p>
        </p:txBody>
      </p:sp>
      <p:sp>
        <p:nvSpPr>
          <p:cNvPr id="5" name="Footer Placeholder 3">
            <a:extLst>
              <a:ext uri="{FF2B5EF4-FFF2-40B4-BE49-F238E27FC236}">
                <a16:creationId xmlns:a16="http://schemas.microsoft.com/office/drawing/2014/main" id="{589EF80A-E2E4-B141-AC9F-11FF593A160A}"/>
              </a:ext>
            </a:extLst>
          </p:cNvPr>
          <p:cNvSpPr>
            <a:spLocks noGrp="1"/>
          </p:cNvSpPr>
          <p:nvPr>
            <p:ph type="ftr" sz="quarter" idx="4294967295"/>
          </p:nvPr>
        </p:nvSpPr>
        <p:spPr>
          <a:xfrm>
            <a:off x="7462157" y="4658859"/>
            <a:ext cx="3086100" cy="273050"/>
          </a:xfrm>
          <a:prstGeom prst="rect">
            <a:avLst/>
          </a:prstGeom>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1F497D"/>
                </a:solidFill>
                <a:effectLst/>
                <a:uLnTx/>
                <a:uFillTx/>
                <a:latin typeface="Franklin Gothic Medium" panose="020B0603020102020204" pitchFamily="34" charset="0"/>
                <a:ea typeface="ＭＳ Ｐゴシック" pitchFamily="34" charset="-128"/>
                <a:cs typeface="+mn-cs"/>
              </a:rPr>
              <a:t>Source: </a:t>
            </a:r>
            <a:r>
              <a:rPr kumimoji="0" lang="en-US" sz="800" b="1" i="0" u="none" strike="noStrike" kern="1200" cap="none" spc="0" normalizeH="0" baseline="0" noProof="0" dirty="0" err="1">
                <a:ln>
                  <a:noFill/>
                </a:ln>
                <a:solidFill>
                  <a:srgbClr val="1F497D"/>
                </a:solidFill>
                <a:effectLst/>
                <a:uLnTx/>
                <a:uFillTx/>
                <a:latin typeface="Franklin Gothic Medium" panose="020B0603020102020204" pitchFamily="34" charset="0"/>
                <a:ea typeface="ＭＳ Ｐゴシック" pitchFamily="34" charset="-128"/>
                <a:cs typeface="+mn-cs"/>
              </a:rPr>
              <a:t>www.lead-santafe.org</a:t>
            </a:r>
            <a:endParaRPr kumimoji="0" lang="en-US" sz="800" b="1" i="0" u="none" strike="noStrike" kern="1200" cap="none" spc="0" normalizeH="0" baseline="0" noProof="0" dirty="0">
              <a:ln>
                <a:noFill/>
              </a:ln>
              <a:solidFill>
                <a:srgbClr val="1F497D"/>
              </a:solidFill>
              <a:effectLst/>
              <a:uLnTx/>
              <a:uFillTx/>
              <a:latin typeface="Franklin Gothic Medium" panose="020B0603020102020204" pitchFamily="34" charset="0"/>
              <a:ea typeface="ＭＳ Ｐゴシック" pitchFamily="34" charset="-128"/>
              <a:cs typeface="+mn-cs"/>
            </a:endParaRPr>
          </a:p>
        </p:txBody>
      </p:sp>
    </p:spTree>
    <p:extLst>
      <p:ext uri="{BB962C8B-B14F-4D97-AF65-F5344CB8AC3E}">
        <p14:creationId xmlns:p14="http://schemas.microsoft.com/office/powerpoint/2010/main" val="2946587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02942"/>
            <a:ext cx="7886700" cy="4040558"/>
          </a:xfrm>
        </p:spPr>
        <p:txBody>
          <a:bodyPr>
            <a:noAutofit/>
          </a:bodyPr>
          <a:lstStyle/>
          <a:p>
            <a:r>
              <a:rPr lang="en-US" sz="1600" dirty="0">
                <a:latin typeface="Calibri" panose="020F0502020204030204" pitchFamily="34" charset="0"/>
                <a:cs typeface="Calibri" panose="020F0502020204030204" pitchFamily="34" charset="0"/>
              </a:rPr>
              <a:t>Operation Medicine Drop</a:t>
            </a:r>
          </a:p>
          <a:p>
            <a:r>
              <a:rPr lang="en-US" sz="1600" dirty="0">
                <a:latin typeface="Calibri" panose="020F0502020204030204" pitchFamily="34" charset="0"/>
                <a:cs typeface="Calibri" panose="020F0502020204030204" pitchFamily="34" charset="0"/>
              </a:rPr>
              <a:t>Permanent Drop-Off boxes</a:t>
            </a:r>
          </a:p>
          <a:p>
            <a:r>
              <a:rPr lang="en-US" sz="1600" dirty="0">
                <a:latin typeface="Calibri" panose="020F0502020204030204" pitchFamily="34" charset="0"/>
                <a:cs typeface="Calibri" panose="020F0502020204030204" pitchFamily="34" charset="0"/>
              </a:rPr>
              <a:t>Prescription Fraud &amp; Diversion Investigations</a:t>
            </a:r>
          </a:p>
          <a:p>
            <a:r>
              <a:rPr lang="en-US" sz="1600" dirty="0">
                <a:latin typeface="Calibri" panose="020F0502020204030204" pitchFamily="34" charset="0"/>
                <a:cs typeface="Calibri" panose="020F0502020204030204" pitchFamily="34" charset="0"/>
              </a:rPr>
              <a:t>CIT training</a:t>
            </a:r>
          </a:p>
          <a:p>
            <a:r>
              <a:rPr lang="en-US" sz="1600" dirty="0">
                <a:latin typeface="Calibri" panose="020F0502020204030204" pitchFamily="34" charset="0"/>
                <a:cs typeface="Calibri" panose="020F0502020204030204" pitchFamily="34" charset="0"/>
              </a:rPr>
              <a:t>Use of Mobile Crisis</a:t>
            </a:r>
          </a:p>
          <a:p>
            <a:r>
              <a:rPr lang="en-US" sz="1600" dirty="0">
                <a:latin typeface="Calibri" panose="020F0502020204030204" pitchFamily="34" charset="0"/>
                <a:cs typeface="Calibri" panose="020F0502020204030204" pitchFamily="34" charset="0"/>
              </a:rPr>
              <a:t>Naloxone</a:t>
            </a:r>
          </a:p>
          <a:p>
            <a:r>
              <a:rPr lang="en-US" sz="1600" dirty="0">
                <a:latin typeface="Calibri" panose="020F0502020204030204" pitchFamily="34" charset="0"/>
                <a:cs typeface="Calibri" panose="020F0502020204030204" pitchFamily="34" charset="0"/>
              </a:rPr>
              <a:t>Overdose Follow-ups</a:t>
            </a:r>
          </a:p>
          <a:p>
            <a:r>
              <a:rPr lang="en-US" sz="1600" dirty="0">
                <a:latin typeface="Calibri" panose="020F0502020204030204" pitchFamily="34" charset="0"/>
                <a:cs typeface="Calibri" panose="020F0502020204030204" pitchFamily="34" charset="0"/>
              </a:rPr>
              <a:t>Pre-Arrest Diversion</a:t>
            </a:r>
          </a:p>
          <a:p>
            <a:r>
              <a:rPr lang="en-US" sz="1600" dirty="0">
                <a:latin typeface="Calibri" panose="020F0502020204030204" pitchFamily="34" charset="0"/>
                <a:cs typeface="Calibri" panose="020F0502020204030204" pitchFamily="34" charset="0"/>
              </a:rPr>
              <a:t>Jail Based Education</a:t>
            </a:r>
          </a:p>
        </p:txBody>
      </p:sp>
      <p:sp>
        <p:nvSpPr>
          <p:cNvPr id="5" name="Text Placeholder 4">
            <a:extLst>
              <a:ext uri="{FF2B5EF4-FFF2-40B4-BE49-F238E27FC236}">
                <a16:creationId xmlns:a16="http://schemas.microsoft.com/office/drawing/2014/main" id="{3672FB01-8E7A-4A41-A341-48882FE7DC42}"/>
              </a:ext>
            </a:extLst>
          </p:cNvPr>
          <p:cNvSpPr>
            <a:spLocks noGrp="1"/>
          </p:cNvSpPr>
          <p:nvPr>
            <p:ph type="body" sz="quarter" idx="13"/>
          </p:nvPr>
        </p:nvSpPr>
        <p:spPr/>
        <p:txBody>
          <a:bodyPr/>
          <a:lstStyle/>
          <a:p>
            <a:r>
              <a:rPr lang="en-US" b="1" dirty="0">
                <a:solidFill>
                  <a:schemeClr val="accent4">
                    <a:lumMod val="75000"/>
                  </a:schemeClr>
                </a:solidFill>
                <a:latin typeface="Calibri" panose="020F0502020204030204" pitchFamily="34" charset="0"/>
                <a:cs typeface="Calibri" panose="020F0502020204030204" pitchFamily="34" charset="0"/>
              </a:rPr>
              <a:t>LE Strategic Responses</a:t>
            </a:r>
          </a:p>
        </p:txBody>
      </p:sp>
      <p:pic>
        <p:nvPicPr>
          <p:cNvPr id="4" name="Picture 3"/>
          <p:cNvPicPr>
            <a:picLocks noChangeAspect="1"/>
          </p:cNvPicPr>
          <p:nvPr/>
        </p:nvPicPr>
        <p:blipFill>
          <a:blip r:embed="rId2"/>
          <a:stretch>
            <a:fillRect/>
          </a:stretch>
        </p:blipFill>
        <p:spPr>
          <a:xfrm>
            <a:off x="5581189" y="1844104"/>
            <a:ext cx="2624042" cy="1530691"/>
          </a:xfrm>
          <a:prstGeom prst="rect">
            <a:avLst/>
          </a:prstGeom>
        </p:spPr>
      </p:pic>
    </p:spTree>
    <p:extLst>
      <p:ext uri="{BB962C8B-B14F-4D97-AF65-F5344CB8AC3E}">
        <p14:creationId xmlns:p14="http://schemas.microsoft.com/office/powerpoint/2010/main" val="1838662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1E5899-C9B9-FD48-80B7-F3222C6FA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741" y="1302101"/>
            <a:ext cx="2526726" cy="2539296"/>
          </a:xfrm>
          <a:prstGeom prst="rect">
            <a:avLst/>
          </a:prstGeom>
        </p:spPr>
      </p:pic>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51435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9813583B-1D04-AF4F-913D-92EE78F86957}"/>
              </a:ext>
            </a:extLst>
          </p:cNvPr>
          <p:cNvSpPr>
            <a:spLocks noGrp="1"/>
          </p:cNvSpPr>
          <p:nvPr>
            <p:ph type="ctrTitle"/>
          </p:nvPr>
        </p:nvSpPr>
        <p:spPr>
          <a:xfrm>
            <a:off x="4216545" y="571903"/>
            <a:ext cx="4237012" cy="2399897"/>
          </a:xfrm>
        </p:spPr>
        <p:txBody>
          <a:bodyPr anchor="b">
            <a:normAutofit/>
          </a:bodyPr>
          <a:lstStyle/>
          <a:p>
            <a:pPr algn="l"/>
            <a:r>
              <a:rPr lang="en-US" sz="4300">
                <a:solidFill>
                  <a:srgbClr val="FFFFFF"/>
                </a:solidFill>
                <a:latin typeface="Arial" panose="020B0604020202020204" pitchFamily="34" charset="0"/>
                <a:cs typeface="Arial" panose="020B0604020202020204" pitchFamily="34" charset="0"/>
              </a:rPr>
              <a:t>Harm Reduction Strategies &amp; Partnerships</a:t>
            </a:r>
          </a:p>
        </p:txBody>
      </p:sp>
      <p:sp>
        <p:nvSpPr>
          <p:cNvPr id="3" name="Subtitle 2">
            <a:extLst>
              <a:ext uri="{FF2B5EF4-FFF2-40B4-BE49-F238E27FC236}">
                <a16:creationId xmlns:a16="http://schemas.microsoft.com/office/drawing/2014/main" id="{704D5134-9388-FA46-A9A9-D1EF1526DE53}"/>
              </a:ext>
            </a:extLst>
          </p:cNvPr>
          <p:cNvSpPr>
            <a:spLocks noGrp="1"/>
          </p:cNvSpPr>
          <p:nvPr>
            <p:ph type="subTitle" idx="1"/>
          </p:nvPr>
        </p:nvSpPr>
        <p:spPr>
          <a:xfrm>
            <a:off x="4216545" y="3234420"/>
            <a:ext cx="4237012" cy="1265862"/>
          </a:xfrm>
        </p:spPr>
        <p:txBody>
          <a:bodyPr anchor="t">
            <a:normAutofit/>
          </a:bodyPr>
          <a:lstStyle/>
          <a:p>
            <a:pPr algn="l"/>
            <a:r>
              <a:rPr lang="en-US">
                <a:solidFill>
                  <a:srgbClr val="FFFFFF"/>
                </a:solidFill>
              </a:rPr>
              <a:t>Message &amp; Messenger</a:t>
            </a:r>
          </a:p>
        </p:txBody>
      </p:sp>
      <p:sp>
        <p:nvSpPr>
          <p:cNvPr id="1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3032476"/>
            <a:ext cx="3977640" cy="13716"/>
          </a:xfrm>
          <a:custGeom>
            <a:avLst/>
            <a:gdLst>
              <a:gd name="connsiteX0" fmla="*/ 0 w 3977640"/>
              <a:gd name="connsiteY0" fmla="*/ 0 h 13716"/>
              <a:gd name="connsiteX1" fmla="*/ 742493 w 3977640"/>
              <a:gd name="connsiteY1" fmla="*/ 0 h 13716"/>
              <a:gd name="connsiteX2" fmla="*/ 1445209 w 3977640"/>
              <a:gd name="connsiteY2" fmla="*/ 0 h 13716"/>
              <a:gd name="connsiteX3" fmla="*/ 2147926 w 3977640"/>
              <a:gd name="connsiteY3" fmla="*/ 0 h 13716"/>
              <a:gd name="connsiteX4" fmla="*/ 2691536 w 3977640"/>
              <a:gd name="connsiteY4" fmla="*/ 0 h 13716"/>
              <a:gd name="connsiteX5" fmla="*/ 3274924 w 3977640"/>
              <a:gd name="connsiteY5" fmla="*/ 0 h 13716"/>
              <a:gd name="connsiteX6" fmla="*/ 3977640 w 3977640"/>
              <a:gd name="connsiteY6" fmla="*/ 0 h 13716"/>
              <a:gd name="connsiteX7" fmla="*/ 3977640 w 3977640"/>
              <a:gd name="connsiteY7" fmla="*/ 13716 h 13716"/>
              <a:gd name="connsiteX8" fmla="*/ 3314700 w 3977640"/>
              <a:gd name="connsiteY8" fmla="*/ 13716 h 13716"/>
              <a:gd name="connsiteX9" fmla="*/ 2771089 w 3977640"/>
              <a:gd name="connsiteY9" fmla="*/ 13716 h 13716"/>
              <a:gd name="connsiteX10" fmla="*/ 2227478 w 3977640"/>
              <a:gd name="connsiteY10" fmla="*/ 13716 h 13716"/>
              <a:gd name="connsiteX11" fmla="*/ 1524762 w 3977640"/>
              <a:gd name="connsiteY11" fmla="*/ 13716 h 13716"/>
              <a:gd name="connsiteX12" fmla="*/ 941375 w 3977640"/>
              <a:gd name="connsiteY12" fmla="*/ 13716 h 13716"/>
              <a:gd name="connsiteX13" fmla="*/ 0 w 3977640"/>
              <a:gd name="connsiteY13" fmla="*/ 13716 h 13716"/>
              <a:gd name="connsiteX14" fmla="*/ 0 w 3977640"/>
              <a:gd name="connsiteY14" fmla="*/ 0 h 13716"/>
              <a:gd name="connsiteX0" fmla="*/ 0 w 3977640"/>
              <a:gd name="connsiteY0" fmla="*/ 0 h 13716"/>
              <a:gd name="connsiteX1" fmla="*/ 623164 w 3977640"/>
              <a:gd name="connsiteY1" fmla="*/ 0 h 13716"/>
              <a:gd name="connsiteX2" fmla="*/ 1166774 w 3977640"/>
              <a:gd name="connsiteY2" fmla="*/ 0 h 13716"/>
              <a:gd name="connsiteX3" fmla="*/ 1909267 w 3977640"/>
              <a:gd name="connsiteY3" fmla="*/ 0 h 13716"/>
              <a:gd name="connsiteX4" fmla="*/ 2532431 w 3977640"/>
              <a:gd name="connsiteY4" fmla="*/ 0 h 13716"/>
              <a:gd name="connsiteX5" fmla="*/ 3155594 w 3977640"/>
              <a:gd name="connsiteY5" fmla="*/ 0 h 13716"/>
              <a:gd name="connsiteX6" fmla="*/ 3977640 w 3977640"/>
              <a:gd name="connsiteY6" fmla="*/ 0 h 13716"/>
              <a:gd name="connsiteX7" fmla="*/ 3977640 w 3977640"/>
              <a:gd name="connsiteY7" fmla="*/ 13716 h 13716"/>
              <a:gd name="connsiteX8" fmla="*/ 3314700 w 3977640"/>
              <a:gd name="connsiteY8" fmla="*/ 13716 h 13716"/>
              <a:gd name="connsiteX9" fmla="*/ 2771089 w 3977640"/>
              <a:gd name="connsiteY9" fmla="*/ 13716 h 13716"/>
              <a:gd name="connsiteX10" fmla="*/ 2108149 w 3977640"/>
              <a:gd name="connsiteY10" fmla="*/ 13716 h 13716"/>
              <a:gd name="connsiteX11" fmla="*/ 1445209 w 3977640"/>
              <a:gd name="connsiteY11" fmla="*/ 13716 h 13716"/>
              <a:gd name="connsiteX12" fmla="*/ 822046 w 3977640"/>
              <a:gd name="connsiteY12" fmla="*/ 13716 h 13716"/>
              <a:gd name="connsiteX13" fmla="*/ 0 w 3977640"/>
              <a:gd name="connsiteY13" fmla="*/ 13716 h 13716"/>
              <a:gd name="connsiteX14" fmla="*/ 0 w 397764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3716"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713" y="5005"/>
                  <a:pt x="3977873" y="7445"/>
                  <a:pt x="3977640" y="13716"/>
                </a:cubicBezTo>
                <a:cubicBezTo>
                  <a:pt x="3751689" y="38133"/>
                  <a:pt x="3451301" y="-33172"/>
                  <a:pt x="3314700" y="13716"/>
                </a:cubicBezTo>
                <a:cubicBezTo>
                  <a:pt x="3177670" y="42528"/>
                  <a:pt x="2913363" y="-12040"/>
                  <a:pt x="2771089" y="13716"/>
                </a:cubicBezTo>
                <a:cubicBezTo>
                  <a:pt x="2663872" y="35397"/>
                  <a:pt x="2390582" y="43386"/>
                  <a:pt x="2227478" y="13716"/>
                </a:cubicBezTo>
                <a:cubicBezTo>
                  <a:pt x="2026300" y="24514"/>
                  <a:pt x="1761765" y="-49057"/>
                  <a:pt x="1524762" y="13716"/>
                </a:cubicBezTo>
                <a:cubicBezTo>
                  <a:pt x="1278806" y="30635"/>
                  <a:pt x="1228904" y="36293"/>
                  <a:pt x="941375" y="13716"/>
                </a:cubicBezTo>
                <a:cubicBezTo>
                  <a:pt x="638373" y="-22209"/>
                  <a:pt x="502335" y="19850"/>
                  <a:pt x="0" y="13716"/>
                </a:cubicBezTo>
                <a:cubicBezTo>
                  <a:pt x="-1128" y="11212"/>
                  <a:pt x="167" y="7030"/>
                  <a:pt x="0" y="0"/>
                </a:cubicBezTo>
                <a:close/>
              </a:path>
              <a:path w="3977640" h="13716"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7041" y="2943"/>
                  <a:pt x="3977057" y="10306"/>
                  <a:pt x="3977640" y="13716"/>
                </a:cubicBezTo>
                <a:cubicBezTo>
                  <a:pt x="3729156" y="41525"/>
                  <a:pt x="3505087" y="36030"/>
                  <a:pt x="3314700" y="13716"/>
                </a:cubicBezTo>
                <a:cubicBezTo>
                  <a:pt x="3121715" y="-6122"/>
                  <a:pt x="2978076" y="28835"/>
                  <a:pt x="2771089" y="13716"/>
                </a:cubicBezTo>
                <a:cubicBezTo>
                  <a:pt x="2593148" y="17600"/>
                  <a:pt x="2404116" y="33066"/>
                  <a:pt x="2108149" y="13716"/>
                </a:cubicBezTo>
                <a:cubicBezTo>
                  <a:pt x="1835600" y="1648"/>
                  <a:pt x="1729748" y="-25478"/>
                  <a:pt x="1445209" y="13716"/>
                </a:cubicBezTo>
                <a:cubicBezTo>
                  <a:pt x="1160571" y="36154"/>
                  <a:pt x="1130920" y="19094"/>
                  <a:pt x="822046" y="13716"/>
                </a:cubicBezTo>
                <a:cubicBezTo>
                  <a:pt x="501296" y="2143"/>
                  <a:pt x="407236" y="34767"/>
                  <a:pt x="0" y="13716"/>
                </a:cubicBezTo>
                <a:cubicBezTo>
                  <a:pt x="189" y="6794"/>
                  <a:pt x="541" y="3395"/>
                  <a:pt x="0" y="0"/>
                </a:cubicBezTo>
                <a:close/>
              </a:path>
              <a:path w="3977640" h="13716"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7323" y="4276"/>
                  <a:pt x="3977758" y="7437"/>
                  <a:pt x="3977640" y="13716"/>
                </a:cubicBezTo>
                <a:cubicBezTo>
                  <a:pt x="3760430" y="29373"/>
                  <a:pt x="3473858" y="-8517"/>
                  <a:pt x="3314700" y="13716"/>
                </a:cubicBezTo>
                <a:cubicBezTo>
                  <a:pt x="3143719" y="34419"/>
                  <a:pt x="2925427" y="23743"/>
                  <a:pt x="2771089" y="13716"/>
                </a:cubicBezTo>
                <a:cubicBezTo>
                  <a:pt x="2644074" y="37142"/>
                  <a:pt x="2422069" y="83991"/>
                  <a:pt x="2227478" y="13716"/>
                </a:cubicBezTo>
                <a:cubicBezTo>
                  <a:pt x="2056653" y="19657"/>
                  <a:pt x="1780889" y="308"/>
                  <a:pt x="1524762" y="13716"/>
                </a:cubicBezTo>
                <a:cubicBezTo>
                  <a:pt x="1275245" y="33189"/>
                  <a:pt x="1227316" y="33381"/>
                  <a:pt x="941375" y="13716"/>
                </a:cubicBezTo>
                <a:cubicBezTo>
                  <a:pt x="639482" y="-12003"/>
                  <a:pt x="459859" y="47428"/>
                  <a:pt x="0" y="13716"/>
                </a:cubicBezTo>
                <a:cubicBezTo>
                  <a:pt x="-1058" y="10795"/>
                  <a:pt x="-390" y="5807"/>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3977640"/>
                      <a:gd name="connsiteY0" fmla="*/ 0 h 13716"/>
                      <a:gd name="connsiteX1" fmla="*/ 742493 w 3977640"/>
                      <a:gd name="connsiteY1" fmla="*/ 0 h 13716"/>
                      <a:gd name="connsiteX2" fmla="*/ 1445209 w 3977640"/>
                      <a:gd name="connsiteY2" fmla="*/ 0 h 13716"/>
                      <a:gd name="connsiteX3" fmla="*/ 2147926 w 3977640"/>
                      <a:gd name="connsiteY3" fmla="*/ 0 h 13716"/>
                      <a:gd name="connsiteX4" fmla="*/ 2691536 w 3977640"/>
                      <a:gd name="connsiteY4" fmla="*/ 0 h 13716"/>
                      <a:gd name="connsiteX5" fmla="*/ 3274924 w 3977640"/>
                      <a:gd name="connsiteY5" fmla="*/ 0 h 13716"/>
                      <a:gd name="connsiteX6" fmla="*/ 3977640 w 3977640"/>
                      <a:gd name="connsiteY6" fmla="*/ 0 h 13716"/>
                      <a:gd name="connsiteX7" fmla="*/ 3977640 w 3977640"/>
                      <a:gd name="connsiteY7" fmla="*/ 13716 h 13716"/>
                      <a:gd name="connsiteX8" fmla="*/ 3314700 w 3977640"/>
                      <a:gd name="connsiteY8" fmla="*/ 13716 h 13716"/>
                      <a:gd name="connsiteX9" fmla="*/ 2771089 w 3977640"/>
                      <a:gd name="connsiteY9" fmla="*/ 13716 h 13716"/>
                      <a:gd name="connsiteX10" fmla="*/ 2227478 w 3977640"/>
                      <a:gd name="connsiteY10" fmla="*/ 13716 h 13716"/>
                      <a:gd name="connsiteX11" fmla="*/ 1524762 w 3977640"/>
                      <a:gd name="connsiteY11" fmla="*/ 13716 h 13716"/>
                      <a:gd name="connsiteX12" fmla="*/ 941375 w 3977640"/>
                      <a:gd name="connsiteY12" fmla="*/ 13716 h 13716"/>
                      <a:gd name="connsiteX13" fmla="*/ 0 w 3977640"/>
                      <a:gd name="connsiteY13" fmla="*/ 13716 h 13716"/>
                      <a:gd name="connsiteX14" fmla="*/ 0 w 3977640"/>
                      <a:gd name="connsiteY14"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3716"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368" y="4708"/>
                          <a:pt x="3977977" y="7132"/>
                          <a:pt x="3977640" y="13716"/>
                        </a:cubicBezTo>
                        <a:cubicBezTo>
                          <a:pt x="3757007" y="27457"/>
                          <a:pt x="3469003" y="-9684"/>
                          <a:pt x="3314700" y="13716"/>
                        </a:cubicBezTo>
                        <a:cubicBezTo>
                          <a:pt x="3160397" y="37116"/>
                          <a:pt x="2914663" y="14940"/>
                          <a:pt x="2771089" y="13716"/>
                        </a:cubicBezTo>
                        <a:cubicBezTo>
                          <a:pt x="2627515" y="12492"/>
                          <a:pt x="2417576" y="37462"/>
                          <a:pt x="2227478" y="13716"/>
                        </a:cubicBezTo>
                        <a:cubicBezTo>
                          <a:pt x="2037380" y="-10030"/>
                          <a:pt x="1775246" y="-6604"/>
                          <a:pt x="1524762" y="13716"/>
                        </a:cubicBezTo>
                        <a:cubicBezTo>
                          <a:pt x="1274278" y="34036"/>
                          <a:pt x="1225405" y="42368"/>
                          <a:pt x="941375" y="13716"/>
                        </a:cubicBezTo>
                        <a:cubicBezTo>
                          <a:pt x="657345" y="-14936"/>
                          <a:pt x="468340" y="53279"/>
                          <a:pt x="0" y="13716"/>
                        </a:cubicBezTo>
                        <a:cubicBezTo>
                          <a:pt x="-460" y="10837"/>
                          <a:pt x="38" y="6680"/>
                          <a:pt x="0" y="0"/>
                        </a:cubicBezTo>
                        <a:close/>
                      </a:path>
                      <a:path w="3977640" h="13716"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970" y="3019"/>
                          <a:pt x="3977124" y="10425"/>
                          <a:pt x="3977640" y="13716"/>
                        </a:cubicBezTo>
                        <a:cubicBezTo>
                          <a:pt x="3733612" y="39454"/>
                          <a:pt x="3504694" y="30132"/>
                          <a:pt x="3314700" y="13716"/>
                        </a:cubicBezTo>
                        <a:cubicBezTo>
                          <a:pt x="3124706" y="-2700"/>
                          <a:pt x="2970848" y="36656"/>
                          <a:pt x="2771089" y="13716"/>
                        </a:cubicBezTo>
                        <a:cubicBezTo>
                          <a:pt x="2571330" y="-9224"/>
                          <a:pt x="2374617" y="28009"/>
                          <a:pt x="2108149" y="13716"/>
                        </a:cubicBezTo>
                        <a:cubicBezTo>
                          <a:pt x="1841681" y="-577"/>
                          <a:pt x="1730147" y="-11759"/>
                          <a:pt x="1445209" y="13716"/>
                        </a:cubicBezTo>
                        <a:cubicBezTo>
                          <a:pt x="1160271" y="39191"/>
                          <a:pt x="1128446" y="26409"/>
                          <a:pt x="822046" y="13716"/>
                        </a:cubicBezTo>
                        <a:cubicBezTo>
                          <a:pt x="515646" y="1023"/>
                          <a:pt x="401539" y="43636"/>
                          <a:pt x="0" y="13716"/>
                        </a:cubicBezTo>
                        <a:cubicBezTo>
                          <a:pt x="-114" y="7033"/>
                          <a:pt x="103" y="342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590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3" name="Content Placeholder 2">
            <a:extLst>
              <a:ext uri="{FF2B5EF4-FFF2-40B4-BE49-F238E27FC236}">
                <a16:creationId xmlns:a16="http://schemas.microsoft.com/office/drawing/2014/main" id="{4F322010-2980-488F-E900-7D1EEB788F92}"/>
              </a:ext>
            </a:extLst>
          </p:cNvPr>
          <p:cNvGraphicFramePr>
            <a:graphicFrameLocks noGrp="1"/>
          </p:cNvGraphicFramePr>
          <p:nvPr>
            <p:ph idx="1"/>
            <p:extLst>
              <p:ext uri="{D42A27DB-BD31-4B8C-83A1-F6EECF244321}">
                <p14:modId xmlns:p14="http://schemas.microsoft.com/office/powerpoint/2010/main" val="4059528176"/>
              </p:ext>
            </p:extLst>
          </p:nvPr>
        </p:nvGraphicFramePr>
        <p:xfrm>
          <a:off x="628650" y="773897"/>
          <a:ext cx="7886700" cy="4040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10">
            <a:extLst>
              <a:ext uri="{FF2B5EF4-FFF2-40B4-BE49-F238E27FC236}">
                <a16:creationId xmlns:a16="http://schemas.microsoft.com/office/drawing/2014/main" id="{0F4AD0CE-A184-124D-8DD8-545E06030B09}"/>
              </a:ext>
            </a:extLst>
          </p:cNvPr>
          <p:cNvSpPr>
            <a:spLocks noGrp="1"/>
          </p:cNvSpPr>
          <p:nvPr>
            <p:ph type="body" sz="quarter" idx="13"/>
          </p:nvPr>
        </p:nvSpPr>
        <p:spPr>
          <a:xfrm>
            <a:off x="515634" y="329045"/>
            <a:ext cx="7886700" cy="616744"/>
          </a:xfrm>
        </p:spPr>
        <p:txBody>
          <a:bodyPr/>
          <a:lstStyle/>
          <a:p>
            <a:r>
              <a:rPr lang="en-US" b="1" dirty="0">
                <a:solidFill>
                  <a:schemeClr val="accent4">
                    <a:lumMod val="75000"/>
                  </a:schemeClr>
                </a:solidFill>
                <a:latin typeface="Calibri" panose="020F0502020204030204" pitchFamily="34" charset="0"/>
                <a:cs typeface="Calibri" panose="020F0502020204030204" pitchFamily="34" charset="0"/>
              </a:rPr>
              <a:t>SC’s 911 Good Samaritan Law</a:t>
            </a:r>
          </a:p>
        </p:txBody>
      </p:sp>
      <p:pic>
        <p:nvPicPr>
          <p:cNvPr id="8" name="Content Placeholder 7"/>
          <p:cNvPicPr>
            <a:picLocks noGrp="1" noChangeAspect="1"/>
          </p:cNvPicPr>
          <p:nvPr>
            <p:ph sz="half" idx="4294967295"/>
          </p:nvPr>
        </p:nvPicPr>
        <p:blipFill>
          <a:blip r:embed="rId8">
            <a:extLst>
              <a:ext uri="{28A0092B-C50C-407E-A947-70E740481C1C}">
                <a14:useLocalDpi xmlns:a14="http://schemas.microsoft.com/office/drawing/2010/main" val="0"/>
              </a:ext>
            </a:extLst>
          </a:blip>
          <a:stretch>
            <a:fillRect/>
          </a:stretch>
        </p:blipFill>
        <p:spPr>
          <a:xfrm>
            <a:off x="6909433" y="3051978"/>
            <a:ext cx="1317625" cy="1317625"/>
          </a:xfrm>
          <a:prstGeom prst="rect">
            <a:avLst/>
          </a:prstGeom>
        </p:spPr>
      </p:pic>
    </p:spTree>
    <p:extLst>
      <p:ext uri="{BB962C8B-B14F-4D97-AF65-F5344CB8AC3E}">
        <p14:creationId xmlns:p14="http://schemas.microsoft.com/office/powerpoint/2010/main" val="728846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1">
            <a:extLst>
              <a:ext uri="{FF2B5EF4-FFF2-40B4-BE49-F238E27FC236}">
                <a16:creationId xmlns:a16="http://schemas.microsoft.com/office/drawing/2014/main" id="{DE72EDA8-17A7-C3C2-7340-24AC39950709}"/>
              </a:ext>
            </a:extLst>
          </p:cNvPr>
          <p:cNvGraphicFramePr>
            <a:graphicFrameLocks noGrp="1"/>
          </p:cNvGraphicFramePr>
          <p:nvPr>
            <p:ph idx="1"/>
          </p:nvPr>
        </p:nvGraphicFramePr>
        <p:xfrm>
          <a:off x="628650" y="773897"/>
          <a:ext cx="7886700" cy="4040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F5FDDF89-7E97-2FA8-52CE-49FF2E5B202F}"/>
              </a:ext>
            </a:extLst>
          </p:cNvPr>
          <p:cNvSpPr>
            <a:spLocks noGrp="1"/>
          </p:cNvSpPr>
          <p:nvPr>
            <p:ph type="body" sz="quarter" idx="13"/>
          </p:nvPr>
        </p:nvSpPr>
        <p:spPr/>
        <p:txBody>
          <a:bodyPr/>
          <a:lstStyle/>
          <a:p>
            <a:r>
              <a:rPr lang="en-US" dirty="0"/>
              <a:t>South Carolina Opioid Antidote Laws</a:t>
            </a:r>
          </a:p>
        </p:txBody>
      </p:sp>
    </p:spTree>
    <p:extLst>
      <p:ext uri="{BB962C8B-B14F-4D97-AF65-F5344CB8AC3E}">
        <p14:creationId xmlns:p14="http://schemas.microsoft.com/office/powerpoint/2010/main" val="4283300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DA539B-9800-FE41-94FB-F1F6031C87B5}"/>
              </a:ext>
            </a:extLst>
          </p:cNvPr>
          <p:cNvSpPr>
            <a:spLocks noGrp="1"/>
          </p:cNvSpPr>
          <p:nvPr>
            <p:ph idx="1"/>
          </p:nvPr>
        </p:nvSpPr>
        <p:spPr/>
        <p:txBody>
          <a:bodyPr vert="horz" lIns="91440" tIns="45720" rIns="91440" bIns="45720" rtlCol="0" anchor="t">
            <a:noAutofit/>
          </a:bodyPr>
          <a:lstStyle/>
          <a:p>
            <a:r>
              <a:rPr lang="en-US" dirty="0">
                <a:latin typeface="Calibri"/>
                <a:cs typeface="Calibri"/>
              </a:rPr>
              <a:t>FDA</a:t>
            </a:r>
            <a:r>
              <a:rPr lang="en-US" sz="1800" dirty="0">
                <a:latin typeface="Calibri"/>
                <a:cs typeface="Calibri"/>
              </a:rPr>
              <a:t> ruling on 3/29/23 allows for Narcan (nasal spray) to be sold over the counter </a:t>
            </a:r>
            <a:endParaRPr lang="en-US" sz="1800" dirty="0"/>
          </a:p>
          <a:p>
            <a:pPr lvl="2"/>
            <a:r>
              <a:rPr lang="en-US" sz="1800" dirty="0">
                <a:latin typeface="Calibri"/>
                <a:cs typeface="Calibri"/>
              </a:rPr>
              <a:t>Manufacturers are working on production and packaging</a:t>
            </a:r>
          </a:p>
          <a:p>
            <a:pPr lvl="2"/>
            <a:r>
              <a:rPr lang="en-US" sz="1800" dirty="0">
                <a:latin typeface="Calibri"/>
                <a:cs typeface="Calibri"/>
              </a:rPr>
              <a:t>Other formulations are available by prescription only</a:t>
            </a:r>
          </a:p>
          <a:p>
            <a:endParaRPr lang="en-US" dirty="0"/>
          </a:p>
          <a:p>
            <a:endParaRPr lang="en-US" dirty="0"/>
          </a:p>
        </p:txBody>
      </p:sp>
      <p:sp>
        <p:nvSpPr>
          <p:cNvPr id="3" name="Text Placeholder 2">
            <a:extLst>
              <a:ext uri="{FF2B5EF4-FFF2-40B4-BE49-F238E27FC236}">
                <a16:creationId xmlns:a16="http://schemas.microsoft.com/office/drawing/2014/main" id="{2BEE27A3-AB7D-F747-914C-8EC4F41BBFC9}"/>
              </a:ext>
            </a:extLst>
          </p:cNvPr>
          <p:cNvSpPr>
            <a:spLocks noGrp="1"/>
          </p:cNvSpPr>
          <p:nvPr>
            <p:ph type="body" sz="quarter" idx="13"/>
          </p:nvPr>
        </p:nvSpPr>
        <p:spPr>
          <a:xfrm>
            <a:off x="382071" y="192877"/>
            <a:ext cx="7886700" cy="616744"/>
          </a:xfrm>
        </p:spPr>
        <p:txBody>
          <a:bodyPr/>
          <a:lstStyle/>
          <a:p>
            <a:r>
              <a:rPr lang="en-US" b="1" dirty="0">
                <a:solidFill>
                  <a:schemeClr val="accent4">
                    <a:lumMod val="75000"/>
                  </a:schemeClr>
                </a:solidFill>
                <a:latin typeface="Calibri"/>
                <a:cs typeface="Calibri"/>
              </a:rPr>
              <a:t>FDA - Narcan Over the Counter</a:t>
            </a:r>
            <a:endParaRPr lang="en-US" b="1" dirty="0">
              <a:solidFill>
                <a:schemeClr val="accent4">
                  <a:lumMod val="75000"/>
                </a:schemeClr>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87C62E01-E43D-C447-8021-0DCD846298E2}"/>
              </a:ext>
            </a:extLst>
          </p:cNvPr>
          <p:cNvSpPr>
            <a:spLocks noGrp="1"/>
          </p:cNvSpPr>
          <p:nvPr>
            <p:ph type="ctrTitle"/>
          </p:nvPr>
        </p:nvSpPr>
        <p:spPr/>
        <p:txBody>
          <a:bodyPr/>
          <a:lstStyle/>
          <a:p>
            <a:endParaRPr lang="en-US"/>
          </a:p>
        </p:txBody>
      </p:sp>
      <p:pic>
        <p:nvPicPr>
          <p:cNvPr id="7" name="Picture 2" descr="A picture containing remote, holding, person, indoor&#10;&#10;Description automatically generated">
            <a:extLst>
              <a:ext uri="{FF2B5EF4-FFF2-40B4-BE49-F238E27FC236}">
                <a16:creationId xmlns:a16="http://schemas.microsoft.com/office/drawing/2014/main" id="{BED2189E-E7C3-0171-5C14-9A31D326C7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1389" y="2535335"/>
            <a:ext cx="3584662" cy="1990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54791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3673" name="Rectangle 113672">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75" name="Rectangle 113674">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681" name="Freeform: Shape 113676">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4664868"/>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7" name="Shape 247"/>
          <p:cNvSpPr txBox="1">
            <a:spLocks noGrp="1"/>
          </p:cNvSpPr>
          <p:nvPr>
            <p:ph type="title"/>
          </p:nvPr>
        </p:nvSpPr>
        <p:spPr>
          <a:xfrm>
            <a:off x="1462841" y="171450"/>
            <a:ext cx="2211260" cy="503832"/>
          </a:xfrm>
          <a:noFill/>
          <a:effectLst>
            <a:glow rad="127000">
              <a:schemeClr val="bg1"/>
            </a:glow>
          </a:effectLst>
        </p:spPr>
        <p:txBody>
          <a:bodyPr vert="horz" wrap="square" lIns="68569" tIns="68569" rIns="68569" bIns="68569" numCol="1" anchor="b" anchorCtr="0" compatLnSpc="1">
            <a:prstTxWarp prst="textNoShape">
              <a:avLst/>
            </a:prstTxWarp>
            <a:noAutofit/>
          </a:bodyPr>
          <a:lstStyle>
            <a:lvl1pPr>
              <a:defRPr>
                <a:solidFill>
                  <a:schemeClr val="tx1"/>
                </a:solidFill>
                <a:latin typeface="Arial" charset="0"/>
                <a:ea typeface="Arial Unicode MS" charset="0"/>
                <a:cs typeface="Arial Unicode MS" charset="0"/>
              </a:defRPr>
            </a:lvl1pPr>
            <a:lvl2pPr>
              <a:defRPr>
                <a:solidFill>
                  <a:schemeClr val="tx1"/>
                </a:solidFill>
                <a:latin typeface="Arial" charset="0"/>
                <a:ea typeface="Arial Unicode MS" charset="0"/>
                <a:cs typeface="Arial Unicode MS" charset="0"/>
              </a:defRPr>
            </a:lvl2pPr>
            <a:lvl3pPr>
              <a:defRPr>
                <a:solidFill>
                  <a:schemeClr val="tx1"/>
                </a:solidFill>
                <a:latin typeface="Arial" charset="0"/>
                <a:ea typeface="Arial Unicode MS" charset="0"/>
                <a:cs typeface="Arial Unicode MS" charset="0"/>
              </a:defRPr>
            </a:lvl3pPr>
            <a:lvl4pPr>
              <a:defRPr>
                <a:solidFill>
                  <a:schemeClr val="tx1"/>
                </a:solidFill>
                <a:latin typeface="Arial" charset="0"/>
                <a:ea typeface="Arial Unicode MS" charset="0"/>
                <a:cs typeface="Arial Unicode MS" charset="0"/>
              </a:defRPr>
            </a:lvl4pPr>
            <a:lvl5pPr>
              <a:defRPr>
                <a:solidFill>
                  <a:schemeClr val="tx1"/>
                </a:solidFill>
                <a:latin typeface="Arial" charset="0"/>
                <a:ea typeface="Arial Unicode MS" charset="0"/>
                <a:cs typeface="Arial Unicode MS" charset="0"/>
              </a:defRPr>
            </a:lvl5pPr>
            <a:lvl6pPr marL="2514600" indent="-228600" eaLnBrk="0" fontAlgn="base" hangingPunct="0">
              <a:spcBef>
                <a:spcPct val="0"/>
              </a:spcBef>
              <a:spcAft>
                <a:spcPct val="0"/>
              </a:spcAft>
              <a:defRPr>
                <a:solidFill>
                  <a:schemeClr val="tx1"/>
                </a:solidFill>
                <a:latin typeface="Arial" charset="0"/>
                <a:ea typeface="Arial Unicode MS" charset="0"/>
                <a:cs typeface="Arial Unicode MS" charset="0"/>
              </a:defRPr>
            </a:lvl6pPr>
            <a:lvl7pPr marL="2971800" indent="-228600" eaLnBrk="0" fontAlgn="base" hangingPunct="0">
              <a:spcBef>
                <a:spcPct val="0"/>
              </a:spcBef>
              <a:spcAft>
                <a:spcPct val="0"/>
              </a:spcAft>
              <a:defRPr>
                <a:solidFill>
                  <a:schemeClr val="tx1"/>
                </a:solidFill>
                <a:latin typeface="Arial" charset="0"/>
                <a:ea typeface="Arial Unicode MS" charset="0"/>
                <a:cs typeface="Arial Unicode MS" charset="0"/>
              </a:defRPr>
            </a:lvl7pPr>
            <a:lvl8pPr marL="3429000" indent="-228600" eaLnBrk="0" fontAlgn="base" hangingPunct="0">
              <a:spcBef>
                <a:spcPct val="0"/>
              </a:spcBef>
              <a:spcAft>
                <a:spcPct val="0"/>
              </a:spcAft>
              <a:defRPr>
                <a:solidFill>
                  <a:schemeClr val="tx1"/>
                </a:solidFill>
                <a:latin typeface="Arial" charset="0"/>
                <a:ea typeface="Arial Unicode MS" charset="0"/>
                <a:cs typeface="Arial Unicode MS" charset="0"/>
              </a:defRPr>
            </a:lvl8pPr>
            <a:lvl9pPr marL="3886200" indent="-228600" eaLnBrk="0" fontAlgn="base" hangingPunct="0">
              <a:spcBef>
                <a:spcPct val="0"/>
              </a:spcBef>
              <a:spcAft>
                <a:spcPct val="0"/>
              </a:spcAft>
              <a:defRPr>
                <a:solidFill>
                  <a:schemeClr val="tx1"/>
                </a:solidFill>
                <a:latin typeface="Arial" charset="0"/>
                <a:ea typeface="Arial Unicode MS" charset="0"/>
                <a:cs typeface="Arial Unicode MS" charset="0"/>
              </a:defRPr>
            </a:lvl9pPr>
          </a:lstStyle>
          <a:p>
            <a:pPr defTabSz="541782"/>
            <a:r>
              <a:rPr lang="en" altLang="x-none" sz="1896" b="1" kern="1200">
                <a:solidFill>
                  <a:schemeClr val="accent4">
                    <a:lumMod val="75000"/>
                  </a:schemeClr>
                </a:solidFill>
                <a:latin typeface="Calibri" panose="020F0502020204030204" pitchFamily="34" charset="0"/>
                <a:ea typeface="Arial Unicode MS" charset="0"/>
                <a:cs typeface="Calibri" panose="020F0502020204030204" pitchFamily="34" charset="0"/>
              </a:rPr>
              <a:t>Naloxone</a:t>
            </a:r>
            <a:endParaRPr lang="en" altLang="x-none" sz="2400" b="1">
              <a:solidFill>
                <a:schemeClr val="accent4">
                  <a:lumMod val="75000"/>
                </a:schemeClr>
              </a:solidFill>
              <a:latin typeface="Calibri" panose="020F0502020204030204" pitchFamily="34" charset="0"/>
              <a:cs typeface="Calibri" panose="020F0502020204030204" pitchFamily="34" charset="0"/>
            </a:endParaRPr>
          </a:p>
        </p:txBody>
      </p:sp>
      <p:sp>
        <p:nvSpPr>
          <p:cNvPr id="113668" name="TextBox 5"/>
          <p:cNvSpPr txBox="1">
            <a:spLocks noChangeArrowheads="1"/>
          </p:cNvSpPr>
          <p:nvPr/>
        </p:nvSpPr>
        <p:spPr bwMode="auto">
          <a:xfrm>
            <a:off x="1065633" y="740435"/>
            <a:ext cx="5216936" cy="1482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58800" indent="-457200">
              <a:defRPr>
                <a:solidFill>
                  <a:schemeClr val="tx1"/>
                </a:solidFill>
                <a:latin typeface="Arial" charset="0"/>
                <a:ea typeface="Arial Unicode MS" charset="0"/>
                <a:cs typeface="Arial Unicode MS" charset="0"/>
              </a:defRPr>
            </a:lvl1pPr>
            <a:lvl2pPr>
              <a:defRPr>
                <a:solidFill>
                  <a:schemeClr val="tx1"/>
                </a:solidFill>
                <a:latin typeface="Arial" charset="0"/>
                <a:ea typeface="Arial Unicode MS" charset="0"/>
                <a:cs typeface="Arial Unicode MS" charset="0"/>
              </a:defRPr>
            </a:lvl2pPr>
            <a:lvl3pPr>
              <a:defRPr>
                <a:solidFill>
                  <a:schemeClr val="tx1"/>
                </a:solidFill>
                <a:latin typeface="Arial" charset="0"/>
                <a:ea typeface="Arial Unicode MS" charset="0"/>
                <a:cs typeface="Arial Unicode MS" charset="0"/>
              </a:defRPr>
            </a:lvl3pPr>
            <a:lvl4pPr>
              <a:defRPr>
                <a:solidFill>
                  <a:schemeClr val="tx1"/>
                </a:solidFill>
                <a:latin typeface="Arial" charset="0"/>
                <a:ea typeface="Arial Unicode MS" charset="0"/>
                <a:cs typeface="Arial Unicode MS" charset="0"/>
              </a:defRPr>
            </a:lvl4pPr>
            <a:lvl5pPr>
              <a:defRPr>
                <a:solidFill>
                  <a:schemeClr val="tx1"/>
                </a:solidFill>
                <a:latin typeface="Arial" charset="0"/>
                <a:ea typeface="Arial Unicode MS" charset="0"/>
                <a:cs typeface="Arial Unicode MS" charset="0"/>
              </a:defRPr>
            </a:lvl5pPr>
            <a:lvl6pPr marL="2514600" indent="-228600" defTabSz="457200" eaLnBrk="0" fontAlgn="base" hangingPunct="0">
              <a:spcBef>
                <a:spcPct val="0"/>
              </a:spcBef>
              <a:spcAft>
                <a:spcPct val="0"/>
              </a:spcAft>
              <a:defRPr>
                <a:solidFill>
                  <a:schemeClr val="tx1"/>
                </a:solidFill>
                <a:latin typeface="Arial" charset="0"/>
                <a:ea typeface="Arial Unicode MS" charset="0"/>
                <a:cs typeface="Arial Unicode MS" charset="0"/>
              </a:defRPr>
            </a:lvl6pPr>
            <a:lvl7pPr marL="2971800" indent="-228600" defTabSz="457200" eaLnBrk="0" fontAlgn="base" hangingPunct="0">
              <a:spcBef>
                <a:spcPct val="0"/>
              </a:spcBef>
              <a:spcAft>
                <a:spcPct val="0"/>
              </a:spcAft>
              <a:defRPr>
                <a:solidFill>
                  <a:schemeClr val="tx1"/>
                </a:solidFill>
                <a:latin typeface="Arial" charset="0"/>
                <a:ea typeface="Arial Unicode MS" charset="0"/>
                <a:cs typeface="Arial Unicode MS" charset="0"/>
              </a:defRPr>
            </a:lvl7pPr>
            <a:lvl8pPr marL="3429000" indent="-228600" defTabSz="457200" eaLnBrk="0" fontAlgn="base" hangingPunct="0">
              <a:spcBef>
                <a:spcPct val="0"/>
              </a:spcBef>
              <a:spcAft>
                <a:spcPct val="0"/>
              </a:spcAft>
              <a:defRPr>
                <a:solidFill>
                  <a:schemeClr val="tx1"/>
                </a:solidFill>
                <a:latin typeface="Arial" charset="0"/>
                <a:ea typeface="Arial Unicode MS" charset="0"/>
                <a:cs typeface="Arial Unicode MS" charset="0"/>
              </a:defRPr>
            </a:lvl8pPr>
            <a:lvl9pPr marL="3886200" indent="-228600" defTabSz="457200" eaLnBrk="0" fontAlgn="base" hangingPunct="0">
              <a:spcBef>
                <a:spcPct val="0"/>
              </a:spcBef>
              <a:spcAft>
                <a:spcPct val="0"/>
              </a:spcAft>
              <a:defRPr>
                <a:solidFill>
                  <a:schemeClr val="tx1"/>
                </a:solidFill>
                <a:latin typeface="Arial" charset="0"/>
                <a:ea typeface="Arial Unicode MS" charset="0"/>
                <a:cs typeface="Arial Unicode MS" charset="0"/>
              </a:defRPr>
            </a:lvl9pPr>
          </a:lstStyle>
          <a:p>
            <a:pPr marL="586931" lvl="2" indent="-225743" defTabSz="361188">
              <a:lnSpc>
                <a:spcPct val="115000"/>
              </a:lnSpc>
              <a:spcAft>
                <a:spcPts val="600"/>
              </a:spcAft>
              <a:buClr>
                <a:prstClr val="black"/>
              </a:buClr>
              <a:buSzPct val="100000"/>
              <a:buFont typeface="Arial" panose="020B0604020202020204" pitchFamily="34" charset="0"/>
              <a:buChar char="•"/>
            </a:pPr>
            <a:r>
              <a:rPr lang="en-US" altLang="x-none" sz="1185" kern="1200">
                <a:solidFill>
                  <a:prstClr val="black"/>
                </a:solidFill>
                <a:latin typeface="Calibri" panose="020F0502020204030204" pitchFamily="34" charset="0"/>
                <a:ea typeface="Arial Unicode MS" charset="0"/>
                <a:cs typeface="Calibri" panose="020F0502020204030204" pitchFamily="34" charset="0"/>
              </a:rPr>
              <a:t>Non-addictive medication reverses opiate overdose</a:t>
            </a:r>
            <a:endParaRPr lang="en-US" altLang="x-none" sz="790" kern="1200">
              <a:solidFill>
                <a:prstClr val="black"/>
              </a:solidFill>
              <a:latin typeface="Calibri" panose="020F0502020204030204" pitchFamily="34" charset="0"/>
              <a:ea typeface="Arial Unicode MS" charset="0"/>
              <a:cs typeface="Calibri" panose="020F0502020204030204" pitchFamily="34" charset="0"/>
            </a:endParaRPr>
          </a:p>
          <a:p>
            <a:pPr marL="586931" lvl="2" indent="-225743" defTabSz="361188">
              <a:lnSpc>
                <a:spcPct val="115000"/>
              </a:lnSpc>
              <a:spcAft>
                <a:spcPts val="600"/>
              </a:spcAft>
              <a:buClr>
                <a:prstClr val="black"/>
              </a:buClr>
              <a:buSzPct val="100000"/>
              <a:buFont typeface="Arial" panose="020B0604020202020204" pitchFamily="34" charset="0"/>
              <a:buChar char="•"/>
            </a:pPr>
            <a:r>
              <a:rPr lang="en-US" altLang="x-none" sz="1185" kern="1200">
                <a:solidFill>
                  <a:prstClr val="black"/>
                </a:solidFill>
                <a:latin typeface="Calibri" panose="020F0502020204030204" pitchFamily="34" charset="0"/>
                <a:ea typeface="Arial Unicode MS" charset="0"/>
                <a:cs typeface="Calibri" panose="020F0502020204030204" pitchFamily="34" charset="0"/>
              </a:rPr>
              <a:t>Cannot be abused nor cause overdose</a:t>
            </a:r>
            <a:endParaRPr lang="en-US" altLang="x-none" sz="790" kern="1200">
              <a:solidFill>
                <a:prstClr val="black"/>
              </a:solidFill>
              <a:latin typeface="Calibri" panose="020F0502020204030204" pitchFamily="34" charset="0"/>
              <a:ea typeface="Arial Unicode MS" charset="0"/>
              <a:cs typeface="Calibri" panose="020F0502020204030204" pitchFamily="34" charset="0"/>
            </a:endParaRPr>
          </a:p>
          <a:p>
            <a:pPr marL="586931" lvl="2" indent="-225743" defTabSz="361188">
              <a:lnSpc>
                <a:spcPct val="115000"/>
              </a:lnSpc>
              <a:spcAft>
                <a:spcPts val="600"/>
              </a:spcAft>
              <a:buClr>
                <a:prstClr val="black"/>
              </a:buClr>
              <a:buSzPct val="100000"/>
              <a:buFont typeface="Arial" panose="020B0604020202020204" pitchFamily="34" charset="0"/>
              <a:buChar char="•"/>
            </a:pPr>
            <a:r>
              <a:rPr lang="en-US" altLang="x-none" sz="1185" kern="1200">
                <a:solidFill>
                  <a:prstClr val="black"/>
                </a:solidFill>
                <a:latin typeface="Calibri" panose="020F0502020204030204" pitchFamily="34" charset="0"/>
                <a:ea typeface="Arial Unicode MS" charset="0"/>
                <a:cs typeface="Calibri" panose="020F0502020204030204" pitchFamily="34" charset="0"/>
              </a:rPr>
              <a:t>Onset: 1-3 minutes   </a:t>
            </a:r>
          </a:p>
          <a:p>
            <a:pPr marL="586931" lvl="2" indent="-225743" defTabSz="361188">
              <a:lnSpc>
                <a:spcPct val="115000"/>
              </a:lnSpc>
              <a:spcAft>
                <a:spcPts val="600"/>
              </a:spcAft>
              <a:buClr>
                <a:prstClr val="black"/>
              </a:buClr>
              <a:buSzPct val="100000"/>
              <a:buFont typeface="Arial" panose="020B0604020202020204" pitchFamily="34" charset="0"/>
              <a:buChar char="•"/>
            </a:pPr>
            <a:r>
              <a:rPr lang="en-US" altLang="x-none" sz="1185" kern="1200">
                <a:solidFill>
                  <a:prstClr val="black"/>
                </a:solidFill>
                <a:latin typeface="Calibri" panose="020F0502020204030204" pitchFamily="34" charset="0"/>
                <a:ea typeface="Arial Unicode MS" charset="0"/>
                <a:cs typeface="Calibri" panose="020F0502020204030204" pitchFamily="34" charset="0"/>
              </a:rPr>
              <a:t>Duration: 30-90 minutes</a:t>
            </a:r>
          </a:p>
          <a:p>
            <a:pPr marL="457200" lvl="2">
              <a:lnSpc>
                <a:spcPct val="115000"/>
              </a:lnSpc>
              <a:spcAft>
                <a:spcPts val="600"/>
              </a:spcAft>
              <a:buClr>
                <a:prstClr val="black"/>
              </a:buClr>
              <a:buSzPct val="100000"/>
            </a:pPr>
            <a:endParaRPr lang="en-US" altLang="x-none" sz="1500">
              <a:solidFill>
                <a:prstClr val="black"/>
              </a:solidFill>
              <a:latin typeface="Franklin Gothic Medium" panose="020B0603020102020204" pitchFamily="34" charset="0"/>
            </a:endParaRPr>
          </a:p>
        </p:txBody>
      </p:sp>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0993" y="2075397"/>
            <a:ext cx="1897729" cy="101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B5B8B9A-EC7F-CF44-9257-53C2BB93B91A}"/>
              </a:ext>
            </a:extLst>
          </p:cNvPr>
          <p:cNvSpPr txBox="1"/>
          <p:nvPr/>
        </p:nvSpPr>
        <p:spPr>
          <a:xfrm>
            <a:off x="1133473" y="3410162"/>
            <a:ext cx="4045713" cy="481414"/>
          </a:xfrm>
          <a:prstGeom prst="rect">
            <a:avLst/>
          </a:prstGeom>
          <a:noFill/>
        </p:spPr>
        <p:txBody>
          <a:bodyPr wrap="square" rtlCol="0">
            <a:spAutoFit/>
          </a:bodyPr>
          <a:lstStyle/>
          <a:p>
            <a:pPr defTabSz="361188">
              <a:spcAft>
                <a:spcPts val="600"/>
              </a:spcAft>
            </a:pPr>
            <a:r>
              <a:rPr lang="en-US" sz="1264" b="1" i="1" kern="1200">
                <a:solidFill>
                  <a:schemeClr val="accent4">
                    <a:lumMod val="75000"/>
                  </a:schemeClr>
                </a:solidFill>
                <a:latin typeface="Calibri" pitchFamily="34" charset="0"/>
                <a:ea typeface="ＭＳ Ｐゴシック" pitchFamily="34" charset="-128"/>
                <a:cs typeface="+mn-cs"/>
              </a:rPr>
              <a:t>Individuals released from jail, are 40% more likely to overdose within the first 2 weeks (than the general pop.)</a:t>
            </a:r>
            <a:endParaRPr lang="en-US" sz="1600" b="1" i="1">
              <a:solidFill>
                <a:schemeClr val="accent4">
                  <a:lumMod val="75000"/>
                </a:schemeClr>
              </a:solidFill>
            </a:endParaRPr>
          </a:p>
        </p:txBody>
      </p:sp>
      <p:pic>
        <p:nvPicPr>
          <p:cNvPr id="8" name="Picture 6">
            <a:extLst>
              <a:ext uri="{FF2B5EF4-FFF2-40B4-BE49-F238E27FC236}">
                <a16:creationId xmlns:a16="http://schemas.microsoft.com/office/drawing/2014/main" id="{675B7FCA-8944-1942-B47C-5D8DE8913D86}"/>
              </a:ext>
            </a:extLst>
          </p:cNvPr>
          <p:cNvPicPr>
            <a:picLocks noChangeAspect="1" noChangeArrowheads="1"/>
          </p:cNvPicPr>
          <p:nvPr/>
        </p:nvPicPr>
        <p:blipFill>
          <a:blip r:embed="rId4" cstate="print"/>
          <a:srcRect l="5600" t="15997" r="7735" b="3357"/>
          <a:stretch>
            <a:fillRect/>
          </a:stretch>
        </p:blipFill>
        <p:spPr bwMode="auto">
          <a:xfrm>
            <a:off x="5053691" y="212830"/>
            <a:ext cx="2952516" cy="1855922"/>
          </a:xfrm>
          <a:prstGeom prst="rect">
            <a:avLst/>
          </a:prstGeom>
          <a:noFill/>
          <a:ln w="9525">
            <a:noFill/>
            <a:miter lim="800000"/>
            <a:headEnd/>
            <a:tailEnd/>
          </a:ln>
          <a:effectLst>
            <a:softEdge rad="63500"/>
          </a:effectLst>
        </p:spPr>
      </p:pic>
      <p:pic>
        <p:nvPicPr>
          <p:cNvPr id="9" name="Picture 4">
            <a:extLst>
              <a:ext uri="{FF2B5EF4-FFF2-40B4-BE49-F238E27FC236}">
                <a16:creationId xmlns:a16="http://schemas.microsoft.com/office/drawing/2014/main" id="{DC76258F-334D-7346-B297-7A1A1A09A20E}"/>
              </a:ext>
            </a:extLst>
          </p:cNvPr>
          <p:cNvPicPr>
            <a:picLocks noChangeAspect="1" noChangeArrowheads="1"/>
          </p:cNvPicPr>
          <p:nvPr/>
        </p:nvPicPr>
        <p:blipFill>
          <a:blip r:embed="rId5" cstate="print"/>
          <a:srcRect l="5600" t="15405" r="5600" b="3951"/>
          <a:stretch>
            <a:fillRect/>
          </a:stretch>
        </p:blipFill>
        <p:spPr bwMode="auto">
          <a:xfrm>
            <a:off x="5068701" y="2075397"/>
            <a:ext cx="2952516" cy="1810803"/>
          </a:xfrm>
          <a:prstGeom prst="rect">
            <a:avLst/>
          </a:prstGeom>
          <a:noFill/>
          <a:ln w="9525">
            <a:noFill/>
            <a:miter lim="800000"/>
            <a:headEnd/>
            <a:tailEnd/>
          </a:ln>
          <a:effectLst>
            <a:softEdge rad="63500"/>
          </a:effectLst>
        </p:spPr>
      </p:pic>
    </p:spTree>
    <p:extLst>
      <p:ext uri="{BB962C8B-B14F-4D97-AF65-F5344CB8AC3E}">
        <p14:creationId xmlns:p14="http://schemas.microsoft.com/office/powerpoint/2010/main" val="1806988688"/>
      </p:ext>
    </p:extLst>
  </p:cSld>
  <p:clrMapOvr>
    <a:masterClrMapping/>
  </p:clrMapOvr>
  <p:transition spd="slow">
    <p:cu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9" name="Rectangle 117768">
            <a:extLst>
              <a:ext uri="{FF2B5EF4-FFF2-40B4-BE49-F238E27FC236}">
                <a16:creationId xmlns:a16="http://schemas.microsoft.com/office/drawing/2014/main" id="{9A72E43A-2FC3-43A9-8E8E-0BF749E66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7762" name="Picture 2"/>
          <p:cNvPicPr>
            <a:picLocks noChangeAspect="1"/>
          </p:cNvPicPr>
          <p:nvPr/>
        </p:nvPicPr>
        <p:blipFill rotWithShape="1">
          <a:blip r:embed="rId2">
            <a:extLst>
              <a:ext uri="{28A0092B-C50C-407E-A947-70E740481C1C}">
                <a14:useLocalDpi xmlns:a14="http://schemas.microsoft.com/office/drawing/2010/main" val="0"/>
              </a:ext>
            </a:extLst>
          </a:blip>
          <a:srcRect l="14505" r="19938" b="1"/>
          <a:stretch/>
        </p:blipFill>
        <p:spPr bwMode="auto">
          <a:xfrm>
            <a:off x="20" y="10"/>
            <a:ext cx="3002259" cy="254165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p:cNvPicPr>
            <a:picLocks noChangeAspect="1"/>
          </p:cNvPicPr>
          <p:nvPr/>
        </p:nvPicPr>
        <p:blipFill rotWithShape="1">
          <a:blip r:embed="rId3">
            <a:extLst>
              <a:ext uri="{28A0092B-C50C-407E-A947-70E740481C1C}">
                <a14:useLocalDpi xmlns:a14="http://schemas.microsoft.com/office/drawing/2010/main" val="0"/>
              </a:ext>
            </a:extLst>
          </a:blip>
          <a:srcRect l="21480" r="7058" b="2"/>
          <a:stretch/>
        </p:blipFill>
        <p:spPr bwMode="auto">
          <a:xfrm>
            <a:off x="20" y="2601826"/>
            <a:ext cx="3002259" cy="25416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60E3B4B-9D6C-FF4B-8B19-06F5D60982BC}"/>
              </a:ext>
            </a:extLst>
          </p:cNvPr>
          <p:cNvPicPr>
            <a:picLocks noChangeAspect="1"/>
          </p:cNvPicPr>
          <p:nvPr/>
        </p:nvPicPr>
        <p:blipFill rotWithShape="1">
          <a:blip r:embed="rId4">
            <a:extLst>
              <a:ext uri="{28A0092B-C50C-407E-A947-70E740481C1C}">
                <a14:useLocalDpi xmlns:a14="http://schemas.microsoft.com/office/drawing/2010/main" val="0"/>
              </a:ext>
            </a:extLst>
          </a:blip>
          <a:srcRect t="17547" r="2" b="4413"/>
          <a:stretch/>
        </p:blipFill>
        <p:spPr>
          <a:xfrm rot="5400000">
            <a:off x="2004376" y="1066482"/>
            <a:ext cx="5143500" cy="3010535"/>
          </a:xfrm>
          <a:prstGeom prst="rect">
            <a:avLst/>
          </a:prstGeom>
        </p:spPr>
      </p:pic>
      <p:pic>
        <p:nvPicPr>
          <p:cNvPr id="117764" name="Picture 4"/>
          <p:cNvPicPr>
            <a:picLocks noChangeAspect="1"/>
          </p:cNvPicPr>
          <p:nvPr/>
        </p:nvPicPr>
        <p:blipFill rotWithShape="1">
          <a:blip r:embed="rId5">
            <a:extLst>
              <a:ext uri="{28A0092B-C50C-407E-A947-70E740481C1C}">
                <a14:useLocalDpi xmlns:a14="http://schemas.microsoft.com/office/drawing/2010/main" val="0"/>
              </a:ext>
            </a:extLst>
          </a:blip>
          <a:srcRect l="22154" r="11294" b="4"/>
          <a:stretch/>
        </p:blipFill>
        <p:spPr bwMode="auto">
          <a:xfrm>
            <a:off x="6141720" y="10"/>
            <a:ext cx="3002279" cy="2537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1" name="Picture 1"/>
          <p:cNvPicPr>
            <a:picLocks noChangeAspect="1"/>
          </p:cNvPicPr>
          <p:nvPr/>
        </p:nvPicPr>
        <p:blipFill rotWithShape="1">
          <a:blip r:embed="rId6">
            <a:extLst>
              <a:ext uri="{28A0092B-C50C-407E-A947-70E740481C1C}">
                <a14:useLocalDpi xmlns:a14="http://schemas.microsoft.com/office/drawing/2010/main" val="0"/>
              </a:ext>
            </a:extLst>
          </a:blip>
          <a:srcRect l="12981" r="8386" b="-4"/>
          <a:stretch/>
        </p:blipFill>
        <p:spPr bwMode="auto">
          <a:xfrm>
            <a:off x="6149974" y="2601826"/>
            <a:ext cx="2994026" cy="25416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27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880886B-02ED-4317-9236-CB60C22CF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80060" y="3314700"/>
            <a:ext cx="8181594" cy="902970"/>
          </a:xfrm>
        </p:spPr>
        <p:txBody>
          <a:bodyPr anchor="ctr">
            <a:normAutofit/>
          </a:bodyPr>
          <a:lstStyle/>
          <a:p>
            <a:r>
              <a:rPr lang="en-US" sz="5000" b="1">
                <a:latin typeface="Franklin Gothic Medium" panose="020B0603020102020204" pitchFamily="34" charset="0"/>
              </a:rPr>
              <a:t>Syringe Exchange Programs</a:t>
            </a:r>
          </a:p>
        </p:txBody>
      </p:sp>
      <p:sp>
        <p:nvSpPr>
          <p:cNvPr id="3" name="Subtitle 2"/>
          <p:cNvSpPr>
            <a:spLocks noGrp="1"/>
          </p:cNvSpPr>
          <p:nvPr>
            <p:ph type="subTitle" idx="1"/>
          </p:nvPr>
        </p:nvSpPr>
        <p:spPr>
          <a:xfrm>
            <a:off x="480060" y="4251960"/>
            <a:ext cx="8181594" cy="411480"/>
          </a:xfrm>
        </p:spPr>
        <p:txBody>
          <a:bodyPr anchor="ctr">
            <a:normAutofit/>
          </a:bodyPr>
          <a:lstStyle/>
          <a:p>
            <a:endParaRPr lang="en-US" b="1"/>
          </a:p>
        </p:txBody>
      </p:sp>
      <p:pic>
        <p:nvPicPr>
          <p:cNvPr id="4" name="Picture 3">
            <a:extLst>
              <a:ext uri="{FF2B5EF4-FFF2-40B4-BE49-F238E27FC236}">
                <a16:creationId xmlns:a16="http://schemas.microsoft.com/office/drawing/2014/main" id="{60D7CA26-EAA4-87B3-9599-B948A2308A42}"/>
              </a:ext>
            </a:extLst>
          </p:cNvPr>
          <p:cNvPicPr>
            <a:picLocks noChangeAspect="1"/>
          </p:cNvPicPr>
          <p:nvPr/>
        </p:nvPicPr>
        <p:blipFill rotWithShape="1">
          <a:blip r:embed="rId2"/>
          <a:srcRect l="15349" r="3" b="3"/>
          <a:stretch/>
        </p:blipFill>
        <p:spPr>
          <a:xfrm>
            <a:off x="4" y="-8"/>
            <a:ext cx="4571996" cy="31460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5" name="Picture 4" descr="Sample being pipetted into a petri dish">
            <a:extLst>
              <a:ext uri="{FF2B5EF4-FFF2-40B4-BE49-F238E27FC236}">
                <a16:creationId xmlns:a16="http://schemas.microsoft.com/office/drawing/2014/main" id="{C561BE02-1AC0-994C-4E75-0F8DB6A1D04F}"/>
              </a:ext>
            </a:extLst>
          </p:cNvPr>
          <p:cNvPicPr>
            <a:picLocks noChangeAspect="1"/>
          </p:cNvPicPr>
          <p:nvPr/>
        </p:nvPicPr>
        <p:blipFill rotWithShape="1">
          <a:blip r:embed="rId3"/>
          <a:srcRect t="9267" r="1" b="1"/>
          <a:stretch/>
        </p:blipFill>
        <p:spPr>
          <a:xfrm>
            <a:off x="4514850" y="9"/>
            <a:ext cx="4629146" cy="3139628"/>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p:spPr>
      </p:pic>
      <p:sp>
        <p:nvSpPr>
          <p:cNvPr id="18" name="sketch line">
            <a:extLst>
              <a:ext uri="{FF2B5EF4-FFF2-40B4-BE49-F238E27FC236}">
                <a16:creationId xmlns:a16="http://schemas.microsoft.com/office/drawing/2014/main" id="{28C31856-6ABF-41FD-B683-B06E5FFF9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7560" y="4198829"/>
            <a:ext cx="2468880" cy="13716"/>
          </a:xfrm>
          <a:custGeom>
            <a:avLst/>
            <a:gdLst>
              <a:gd name="connsiteX0" fmla="*/ 0 w 2468880"/>
              <a:gd name="connsiteY0" fmla="*/ 0 h 13716"/>
              <a:gd name="connsiteX1" fmla="*/ 592531 w 2468880"/>
              <a:gd name="connsiteY1" fmla="*/ 0 h 13716"/>
              <a:gd name="connsiteX2" fmla="*/ 1160374 w 2468880"/>
              <a:gd name="connsiteY2" fmla="*/ 0 h 13716"/>
              <a:gd name="connsiteX3" fmla="*/ 1728216 w 2468880"/>
              <a:gd name="connsiteY3" fmla="*/ 0 h 13716"/>
              <a:gd name="connsiteX4" fmla="*/ 2468880 w 2468880"/>
              <a:gd name="connsiteY4" fmla="*/ 0 h 13716"/>
              <a:gd name="connsiteX5" fmla="*/ 2468880 w 2468880"/>
              <a:gd name="connsiteY5" fmla="*/ 13716 h 13716"/>
              <a:gd name="connsiteX6" fmla="*/ 1802282 w 2468880"/>
              <a:gd name="connsiteY6" fmla="*/ 13716 h 13716"/>
              <a:gd name="connsiteX7" fmla="*/ 1209751 w 2468880"/>
              <a:gd name="connsiteY7" fmla="*/ 13716 h 13716"/>
              <a:gd name="connsiteX8" fmla="*/ 641909 w 2468880"/>
              <a:gd name="connsiteY8" fmla="*/ 13716 h 13716"/>
              <a:gd name="connsiteX9" fmla="*/ 0 w 2468880"/>
              <a:gd name="connsiteY9" fmla="*/ 13716 h 13716"/>
              <a:gd name="connsiteX10" fmla="*/ 0 w 2468880"/>
              <a:gd name="connsiteY10" fmla="*/ 0 h 13716"/>
              <a:gd name="connsiteX0" fmla="*/ 0 w 2468880"/>
              <a:gd name="connsiteY0" fmla="*/ 0 h 13716"/>
              <a:gd name="connsiteX1" fmla="*/ 567842 w 2468880"/>
              <a:gd name="connsiteY1" fmla="*/ 0 h 13716"/>
              <a:gd name="connsiteX2" fmla="*/ 1234440 w 2468880"/>
              <a:gd name="connsiteY2" fmla="*/ 0 h 13716"/>
              <a:gd name="connsiteX3" fmla="*/ 1777594 w 2468880"/>
              <a:gd name="connsiteY3" fmla="*/ 0 h 13716"/>
              <a:gd name="connsiteX4" fmla="*/ 2468880 w 2468880"/>
              <a:gd name="connsiteY4" fmla="*/ 0 h 13716"/>
              <a:gd name="connsiteX5" fmla="*/ 2468880 w 2468880"/>
              <a:gd name="connsiteY5" fmla="*/ 13716 h 13716"/>
              <a:gd name="connsiteX6" fmla="*/ 1876349 w 2468880"/>
              <a:gd name="connsiteY6" fmla="*/ 13716 h 13716"/>
              <a:gd name="connsiteX7" fmla="*/ 1209751 w 2468880"/>
              <a:gd name="connsiteY7" fmla="*/ 13716 h 13716"/>
              <a:gd name="connsiteX8" fmla="*/ 617220 w 2468880"/>
              <a:gd name="connsiteY8" fmla="*/ 13716 h 13716"/>
              <a:gd name="connsiteX9" fmla="*/ 0 w 2468880"/>
              <a:gd name="connsiteY9" fmla="*/ 13716 h 13716"/>
              <a:gd name="connsiteX10" fmla="*/ 0 w 246888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3716" fill="none" extrusionOk="0">
                <a:moveTo>
                  <a:pt x="0" y="0"/>
                </a:moveTo>
                <a:cubicBezTo>
                  <a:pt x="172691" y="-12357"/>
                  <a:pt x="387089" y="31321"/>
                  <a:pt x="592531" y="0"/>
                </a:cubicBezTo>
                <a:cubicBezTo>
                  <a:pt x="767979" y="-23244"/>
                  <a:pt x="871733" y="8472"/>
                  <a:pt x="1160374" y="0"/>
                </a:cubicBezTo>
                <a:cubicBezTo>
                  <a:pt x="1449601" y="-3911"/>
                  <a:pt x="1607266" y="19376"/>
                  <a:pt x="1728216" y="0"/>
                </a:cubicBezTo>
                <a:cubicBezTo>
                  <a:pt x="1818829" y="-58888"/>
                  <a:pt x="2275430" y="-9413"/>
                  <a:pt x="2468880" y="0"/>
                </a:cubicBezTo>
                <a:cubicBezTo>
                  <a:pt x="2468188" y="5888"/>
                  <a:pt x="2468638" y="7585"/>
                  <a:pt x="2468880" y="13716"/>
                </a:cubicBezTo>
                <a:cubicBezTo>
                  <a:pt x="2232442" y="-7891"/>
                  <a:pt x="2078773" y="18481"/>
                  <a:pt x="1802282" y="13716"/>
                </a:cubicBezTo>
                <a:cubicBezTo>
                  <a:pt x="1540683" y="28046"/>
                  <a:pt x="1384233" y="12786"/>
                  <a:pt x="1209751" y="13716"/>
                </a:cubicBezTo>
                <a:cubicBezTo>
                  <a:pt x="1038679" y="-32929"/>
                  <a:pt x="820616" y="386"/>
                  <a:pt x="641909" y="13716"/>
                </a:cubicBezTo>
                <a:cubicBezTo>
                  <a:pt x="423595" y="7916"/>
                  <a:pt x="155068" y="36884"/>
                  <a:pt x="0" y="13716"/>
                </a:cubicBezTo>
                <a:cubicBezTo>
                  <a:pt x="-272" y="10611"/>
                  <a:pt x="1187" y="4872"/>
                  <a:pt x="0" y="0"/>
                </a:cubicBezTo>
                <a:close/>
              </a:path>
              <a:path w="2468880" h="13716" stroke="0" extrusionOk="0">
                <a:moveTo>
                  <a:pt x="0" y="0"/>
                </a:moveTo>
                <a:cubicBezTo>
                  <a:pt x="201127" y="34474"/>
                  <a:pt x="321325" y="11273"/>
                  <a:pt x="567842" y="0"/>
                </a:cubicBezTo>
                <a:cubicBezTo>
                  <a:pt x="816255" y="-37660"/>
                  <a:pt x="940209" y="-838"/>
                  <a:pt x="1234440" y="0"/>
                </a:cubicBezTo>
                <a:cubicBezTo>
                  <a:pt x="1509789" y="16874"/>
                  <a:pt x="1664509" y="5689"/>
                  <a:pt x="1777594" y="0"/>
                </a:cubicBezTo>
                <a:cubicBezTo>
                  <a:pt x="1845726" y="-6548"/>
                  <a:pt x="2193196" y="19370"/>
                  <a:pt x="2468880" y="0"/>
                </a:cubicBezTo>
                <a:cubicBezTo>
                  <a:pt x="2469348" y="4754"/>
                  <a:pt x="2469666" y="7202"/>
                  <a:pt x="2468880" y="13716"/>
                </a:cubicBezTo>
                <a:cubicBezTo>
                  <a:pt x="2271382" y="39808"/>
                  <a:pt x="1978656" y="27169"/>
                  <a:pt x="1876349" y="13716"/>
                </a:cubicBezTo>
                <a:cubicBezTo>
                  <a:pt x="1751977" y="-10588"/>
                  <a:pt x="1388067" y="-1350"/>
                  <a:pt x="1209751" y="13716"/>
                </a:cubicBezTo>
                <a:cubicBezTo>
                  <a:pt x="1065802" y="26489"/>
                  <a:pt x="753821" y="-5576"/>
                  <a:pt x="617220" y="13716"/>
                </a:cubicBezTo>
                <a:cubicBezTo>
                  <a:pt x="481425" y="23840"/>
                  <a:pt x="248319" y="-4963"/>
                  <a:pt x="0" y="13716"/>
                </a:cubicBezTo>
                <a:cubicBezTo>
                  <a:pt x="255" y="8106"/>
                  <a:pt x="1215" y="5237"/>
                  <a:pt x="0" y="0"/>
                </a:cubicBezTo>
                <a:close/>
              </a:path>
              <a:path w="2468880" h="13716" fill="none" stroke="0" extrusionOk="0">
                <a:moveTo>
                  <a:pt x="0" y="0"/>
                </a:moveTo>
                <a:cubicBezTo>
                  <a:pt x="191987" y="-31891"/>
                  <a:pt x="414837" y="25678"/>
                  <a:pt x="592531" y="0"/>
                </a:cubicBezTo>
                <a:cubicBezTo>
                  <a:pt x="785000" y="-43603"/>
                  <a:pt x="868560" y="12415"/>
                  <a:pt x="1160374" y="0"/>
                </a:cubicBezTo>
                <a:cubicBezTo>
                  <a:pt x="1441409" y="-18672"/>
                  <a:pt x="1600372" y="47113"/>
                  <a:pt x="1728216" y="0"/>
                </a:cubicBezTo>
                <a:cubicBezTo>
                  <a:pt x="1847110" y="23792"/>
                  <a:pt x="2233557" y="23802"/>
                  <a:pt x="2468880" y="0"/>
                </a:cubicBezTo>
                <a:cubicBezTo>
                  <a:pt x="2468111" y="5840"/>
                  <a:pt x="2468272" y="8037"/>
                  <a:pt x="2468880" y="13716"/>
                </a:cubicBezTo>
                <a:cubicBezTo>
                  <a:pt x="2265563" y="-22543"/>
                  <a:pt x="2033349" y="11690"/>
                  <a:pt x="1802282" y="13716"/>
                </a:cubicBezTo>
                <a:cubicBezTo>
                  <a:pt x="1512355" y="27001"/>
                  <a:pt x="1367809" y="24730"/>
                  <a:pt x="1209751" y="13716"/>
                </a:cubicBezTo>
                <a:cubicBezTo>
                  <a:pt x="1060405" y="21557"/>
                  <a:pt x="875661" y="6266"/>
                  <a:pt x="641909" y="13716"/>
                </a:cubicBezTo>
                <a:cubicBezTo>
                  <a:pt x="461670" y="10009"/>
                  <a:pt x="162829" y="13891"/>
                  <a:pt x="0" y="13716"/>
                </a:cubicBezTo>
                <a:cubicBezTo>
                  <a:pt x="48" y="10879"/>
                  <a:pt x="353" y="48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custGeom>
                    <a:avLst/>
                    <a:gdLst>
                      <a:gd name="connsiteX0" fmla="*/ 0 w 2468880"/>
                      <a:gd name="connsiteY0" fmla="*/ 0 h 13716"/>
                      <a:gd name="connsiteX1" fmla="*/ 592531 w 2468880"/>
                      <a:gd name="connsiteY1" fmla="*/ 0 h 13716"/>
                      <a:gd name="connsiteX2" fmla="*/ 1160374 w 2468880"/>
                      <a:gd name="connsiteY2" fmla="*/ 0 h 13716"/>
                      <a:gd name="connsiteX3" fmla="*/ 1728216 w 2468880"/>
                      <a:gd name="connsiteY3" fmla="*/ 0 h 13716"/>
                      <a:gd name="connsiteX4" fmla="*/ 2468880 w 2468880"/>
                      <a:gd name="connsiteY4" fmla="*/ 0 h 13716"/>
                      <a:gd name="connsiteX5" fmla="*/ 2468880 w 2468880"/>
                      <a:gd name="connsiteY5" fmla="*/ 13716 h 13716"/>
                      <a:gd name="connsiteX6" fmla="*/ 1802282 w 2468880"/>
                      <a:gd name="connsiteY6" fmla="*/ 13716 h 13716"/>
                      <a:gd name="connsiteX7" fmla="*/ 1209751 w 2468880"/>
                      <a:gd name="connsiteY7" fmla="*/ 13716 h 13716"/>
                      <a:gd name="connsiteX8" fmla="*/ 641909 w 2468880"/>
                      <a:gd name="connsiteY8" fmla="*/ 13716 h 13716"/>
                      <a:gd name="connsiteX9" fmla="*/ 0 w 2468880"/>
                      <a:gd name="connsiteY9" fmla="*/ 13716 h 13716"/>
                      <a:gd name="connsiteX10" fmla="*/ 0 w 246888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68880" h="13716" fill="none" extrusionOk="0">
                        <a:moveTo>
                          <a:pt x="0" y="0"/>
                        </a:moveTo>
                        <a:cubicBezTo>
                          <a:pt x="171523" y="-1510"/>
                          <a:pt x="416079" y="20036"/>
                          <a:pt x="592531" y="0"/>
                        </a:cubicBezTo>
                        <a:cubicBezTo>
                          <a:pt x="768983" y="-20036"/>
                          <a:pt x="878305" y="13110"/>
                          <a:pt x="1160374" y="0"/>
                        </a:cubicBezTo>
                        <a:cubicBezTo>
                          <a:pt x="1442443" y="-13110"/>
                          <a:pt x="1612108" y="24695"/>
                          <a:pt x="1728216" y="0"/>
                        </a:cubicBezTo>
                        <a:cubicBezTo>
                          <a:pt x="1844324" y="-24695"/>
                          <a:pt x="2271040" y="20667"/>
                          <a:pt x="2468880" y="0"/>
                        </a:cubicBezTo>
                        <a:cubicBezTo>
                          <a:pt x="2468530" y="5728"/>
                          <a:pt x="2468490" y="7624"/>
                          <a:pt x="2468880" y="13716"/>
                        </a:cubicBezTo>
                        <a:cubicBezTo>
                          <a:pt x="2229297" y="-19231"/>
                          <a:pt x="2066775" y="25681"/>
                          <a:pt x="1802282" y="13716"/>
                        </a:cubicBezTo>
                        <a:cubicBezTo>
                          <a:pt x="1537789" y="1751"/>
                          <a:pt x="1379930" y="17694"/>
                          <a:pt x="1209751" y="13716"/>
                        </a:cubicBezTo>
                        <a:cubicBezTo>
                          <a:pt x="1039572" y="9738"/>
                          <a:pt x="837025" y="8278"/>
                          <a:pt x="641909" y="13716"/>
                        </a:cubicBezTo>
                        <a:cubicBezTo>
                          <a:pt x="446793" y="19154"/>
                          <a:pt x="170561" y="13900"/>
                          <a:pt x="0" y="13716"/>
                        </a:cubicBezTo>
                        <a:cubicBezTo>
                          <a:pt x="-302" y="10335"/>
                          <a:pt x="417" y="4724"/>
                          <a:pt x="0" y="0"/>
                        </a:cubicBezTo>
                        <a:close/>
                      </a:path>
                      <a:path w="2468880" h="13716" stroke="0" extrusionOk="0">
                        <a:moveTo>
                          <a:pt x="0" y="0"/>
                        </a:moveTo>
                        <a:cubicBezTo>
                          <a:pt x="190931" y="24910"/>
                          <a:pt x="333688" y="11559"/>
                          <a:pt x="567842" y="0"/>
                        </a:cubicBezTo>
                        <a:cubicBezTo>
                          <a:pt x="801996" y="-11559"/>
                          <a:pt x="939971" y="-5677"/>
                          <a:pt x="1234440" y="0"/>
                        </a:cubicBezTo>
                        <a:cubicBezTo>
                          <a:pt x="1528909" y="5677"/>
                          <a:pt x="1658539" y="5184"/>
                          <a:pt x="1777594" y="0"/>
                        </a:cubicBezTo>
                        <a:cubicBezTo>
                          <a:pt x="1896649" y="-5184"/>
                          <a:pt x="2186164" y="23915"/>
                          <a:pt x="2468880" y="0"/>
                        </a:cubicBezTo>
                        <a:cubicBezTo>
                          <a:pt x="2469409" y="5071"/>
                          <a:pt x="2469155" y="7437"/>
                          <a:pt x="2468880" y="13716"/>
                        </a:cubicBezTo>
                        <a:cubicBezTo>
                          <a:pt x="2271330" y="32027"/>
                          <a:pt x="2001027" y="26982"/>
                          <a:pt x="1876349" y="13716"/>
                        </a:cubicBezTo>
                        <a:cubicBezTo>
                          <a:pt x="1751671" y="450"/>
                          <a:pt x="1364652" y="10491"/>
                          <a:pt x="1209751" y="13716"/>
                        </a:cubicBezTo>
                        <a:cubicBezTo>
                          <a:pt x="1054850" y="16941"/>
                          <a:pt x="748438" y="15502"/>
                          <a:pt x="617220" y="13716"/>
                        </a:cubicBezTo>
                        <a:cubicBezTo>
                          <a:pt x="486002" y="11930"/>
                          <a:pt x="237432" y="22628"/>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119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890649"/>
            <a:ext cx="6306540" cy="3923806"/>
          </a:xfrm>
        </p:spPr>
        <p:txBody>
          <a:bodyPr>
            <a:normAutofit fontScale="92500" lnSpcReduction="20000"/>
          </a:bodyPr>
          <a:lstStyle/>
          <a:p>
            <a:r>
              <a:rPr lang="en-US" sz="1800" dirty="0">
                <a:latin typeface="Calibri" panose="020F0502020204030204" pitchFamily="34" charset="0"/>
                <a:cs typeface="Calibri" panose="020F0502020204030204" pitchFamily="34" charset="0"/>
              </a:rPr>
              <a:t>Significant reductions in HIV and hepatitis C transmission among participants and decrease in taxpayer burden to treat these diseases. </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Fewer syringes discarded in streets (SSPs collect and incinerate used syringes).</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SSPs are required to provide information pertaining to treatment services.</a:t>
            </a:r>
          </a:p>
          <a:p>
            <a:endParaRPr lang="en-US" sz="1800" dirty="0">
              <a:latin typeface="Calibri" panose="020F0502020204030204" pitchFamily="34" charset="0"/>
              <a:cs typeface="Calibri" panose="020F0502020204030204" pitchFamily="34" charset="0"/>
            </a:endParaRPr>
          </a:p>
          <a:p>
            <a:r>
              <a:rPr lang="en-US" sz="1800" dirty="0">
                <a:solidFill>
                  <a:srgbClr val="FF0000"/>
                </a:solidFill>
                <a:latin typeface="Calibri" panose="020F0502020204030204" pitchFamily="34" charset="0"/>
                <a:cs typeface="Calibri" panose="020F0502020204030204" pitchFamily="34" charset="0"/>
              </a:rPr>
              <a:t>Research shows participants are five times more likely to seek treatment if they join an SSP. This can result in less crime and fewer calls for service for law enforcement. </a:t>
            </a:r>
          </a:p>
        </p:txBody>
      </p:sp>
      <p:sp>
        <p:nvSpPr>
          <p:cNvPr id="6" name="Text Placeholder 5">
            <a:extLst>
              <a:ext uri="{FF2B5EF4-FFF2-40B4-BE49-F238E27FC236}">
                <a16:creationId xmlns:a16="http://schemas.microsoft.com/office/drawing/2014/main" id="{15118F39-3B95-2642-98A4-FBC2A6FFA7D1}"/>
              </a:ext>
            </a:extLst>
          </p:cNvPr>
          <p:cNvSpPr>
            <a:spLocks noGrp="1"/>
          </p:cNvSpPr>
          <p:nvPr>
            <p:ph type="body" sz="quarter" idx="13"/>
          </p:nvPr>
        </p:nvSpPr>
        <p:spPr/>
        <p:txBody>
          <a:bodyPr/>
          <a:lstStyle/>
          <a:p>
            <a:r>
              <a:rPr lang="en-US" b="1" dirty="0">
                <a:latin typeface="Calibri" panose="020F0502020204030204" pitchFamily="34" charset="0"/>
                <a:cs typeface="Calibri" panose="020F0502020204030204" pitchFamily="34" charset="0"/>
              </a:rPr>
              <a:t>Other SSP Benefits</a:t>
            </a:r>
          </a:p>
        </p:txBody>
      </p:sp>
      <p:sp>
        <p:nvSpPr>
          <p:cNvPr id="5" name="Explosion 2 4">
            <a:extLst>
              <a:ext uri="{FF2B5EF4-FFF2-40B4-BE49-F238E27FC236}">
                <a16:creationId xmlns:a16="http://schemas.microsoft.com/office/drawing/2014/main" id="{5EBA89F5-70F0-CA4B-AE86-0B3F203324FC}"/>
              </a:ext>
            </a:extLst>
          </p:cNvPr>
          <p:cNvSpPr/>
          <p:nvPr/>
        </p:nvSpPr>
        <p:spPr>
          <a:xfrm>
            <a:off x="6646249" y="1203161"/>
            <a:ext cx="2315688" cy="201926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0388002-C49E-6B49-A181-7CD7AAAD17F6}"/>
              </a:ext>
            </a:extLst>
          </p:cNvPr>
          <p:cNvSpPr txBox="1"/>
          <p:nvPr/>
        </p:nvSpPr>
        <p:spPr>
          <a:xfrm rot="20165476">
            <a:off x="6863499" y="1906352"/>
            <a:ext cx="1999937" cy="707886"/>
          </a:xfrm>
          <a:prstGeom prst="rect">
            <a:avLst/>
          </a:prstGeom>
          <a:noFill/>
        </p:spPr>
        <p:txBody>
          <a:bodyPr wrap="square" rtlCol="0">
            <a:spAutoFit/>
          </a:bodyPr>
          <a:lstStyle/>
          <a:p>
            <a:r>
              <a:rPr lang="en-US" sz="2000" b="1" dirty="0">
                <a:solidFill>
                  <a:schemeClr val="accent3"/>
                </a:solidFill>
                <a:latin typeface="Franklin Gothic Medium" panose="020B0603020102020204" pitchFamily="34" charset="0"/>
              </a:rPr>
              <a:t>”I am glad you are here”</a:t>
            </a:r>
          </a:p>
        </p:txBody>
      </p:sp>
    </p:spTree>
    <p:extLst>
      <p:ext uri="{BB962C8B-B14F-4D97-AF65-F5344CB8AC3E}">
        <p14:creationId xmlns:p14="http://schemas.microsoft.com/office/powerpoint/2010/main" val="13817093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80060" y="244026"/>
            <a:ext cx="3276451" cy="1467631"/>
          </a:xfrm>
        </p:spPr>
        <p:txBody>
          <a:bodyPr anchor="b">
            <a:normAutofit/>
          </a:bodyPr>
          <a:lstStyle/>
          <a:p>
            <a:r>
              <a:rPr lang="en-US" sz="3200" b="1"/>
              <a:t>Law Enforcement and Harm Reduction </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5"/>
            <a:ext cx="2606040" cy="13716"/>
          </a:xfrm>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 name="connsiteX0" fmla="*/ 0 w 2606040"/>
              <a:gd name="connsiteY0" fmla="*/ 0 h 13716"/>
              <a:gd name="connsiteX1" fmla="*/ 599389 w 2606040"/>
              <a:gd name="connsiteY1" fmla="*/ 0 h 13716"/>
              <a:gd name="connsiteX2" fmla="*/ 1303020 w 2606040"/>
              <a:gd name="connsiteY2" fmla="*/ 0 h 13716"/>
              <a:gd name="connsiteX3" fmla="*/ 1876349 w 2606040"/>
              <a:gd name="connsiteY3" fmla="*/ 0 h 13716"/>
              <a:gd name="connsiteX4" fmla="*/ 2606040 w 2606040"/>
              <a:gd name="connsiteY4" fmla="*/ 0 h 13716"/>
              <a:gd name="connsiteX5" fmla="*/ 2606040 w 2606040"/>
              <a:gd name="connsiteY5" fmla="*/ 13716 h 13716"/>
              <a:gd name="connsiteX6" fmla="*/ 1980590 w 2606040"/>
              <a:gd name="connsiteY6" fmla="*/ 13716 h 13716"/>
              <a:gd name="connsiteX7" fmla="*/ 1276960 w 2606040"/>
              <a:gd name="connsiteY7" fmla="*/ 13716 h 13716"/>
              <a:gd name="connsiteX8" fmla="*/ 65151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11079" y="-22080"/>
                  <a:pt x="479378" y="-26537"/>
                  <a:pt x="625450" y="0"/>
                </a:cubicBezTo>
                <a:cubicBezTo>
                  <a:pt x="925937" y="-4758"/>
                  <a:pt x="973176" y="15739"/>
                  <a:pt x="1224839" y="0"/>
                </a:cubicBezTo>
                <a:cubicBezTo>
                  <a:pt x="1479663" y="-11328"/>
                  <a:pt x="1566636" y="18697"/>
                  <a:pt x="1824228" y="0"/>
                </a:cubicBezTo>
                <a:cubicBezTo>
                  <a:pt x="2086799" y="-72665"/>
                  <a:pt x="2306223" y="-891"/>
                  <a:pt x="2606040" y="0"/>
                </a:cubicBezTo>
                <a:cubicBezTo>
                  <a:pt x="2605838" y="5689"/>
                  <a:pt x="2605775" y="8075"/>
                  <a:pt x="2606040" y="13716"/>
                </a:cubicBezTo>
                <a:cubicBezTo>
                  <a:pt x="2260204" y="24770"/>
                  <a:pt x="2175708" y="1042"/>
                  <a:pt x="1902409" y="13716"/>
                </a:cubicBezTo>
                <a:cubicBezTo>
                  <a:pt x="1638502" y="36492"/>
                  <a:pt x="1460923" y="-20841"/>
                  <a:pt x="1276960" y="13716"/>
                </a:cubicBezTo>
                <a:cubicBezTo>
                  <a:pt x="1057717" y="9789"/>
                  <a:pt x="867956" y="-2252"/>
                  <a:pt x="677570" y="13716"/>
                </a:cubicBezTo>
                <a:cubicBezTo>
                  <a:pt x="457951" y="28801"/>
                  <a:pt x="189752" y="50816"/>
                  <a:pt x="0" y="13716"/>
                </a:cubicBezTo>
                <a:cubicBezTo>
                  <a:pt x="468" y="10483"/>
                  <a:pt x="836" y="5117"/>
                  <a:pt x="0" y="0"/>
                </a:cubicBezTo>
                <a:close/>
              </a:path>
              <a:path w="2606040" h="13716" stroke="0" extrusionOk="0">
                <a:moveTo>
                  <a:pt x="0" y="0"/>
                </a:moveTo>
                <a:cubicBezTo>
                  <a:pt x="172759" y="3236"/>
                  <a:pt x="361166" y="-13413"/>
                  <a:pt x="599389" y="0"/>
                </a:cubicBezTo>
                <a:cubicBezTo>
                  <a:pt x="841226" y="37042"/>
                  <a:pt x="968991" y="14587"/>
                  <a:pt x="1303020" y="0"/>
                </a:cubicBezTo>
                <a:cubicBezTo>
                  <a:pt x="1643101" y="-7120"/>
                  <a:pt x="1717813" y="7213"/>
                  <a:pt x="1876349" y="0"/>
                </a:cubicBezTo>
                <a:cubicBezTo>
                  <a:pt x="2036762" y="-14138"/>
                  <a:pt x="2426397" y="-4451"/>
                  <a:pt x="2606040" y="0"/>
                </a:cubicBezTo>
                <a:cubicBezTo>
                  <a:pt x="2607080" y="4836"/>
                  <a:pt x="2606317" y="7740"/>
                  <a:pt x="2606040" y="13716"/>
                </a:cubicBezTo>
                <a:cubicBezTo>
                  <a:pt x="2347059" y="-1948"/>
                  <a:pt x="2192004" y="4234"/>
                  <a:pt x="1980590" y="13716"/>
                </a:cubicBezTo>
                <a:cubicBezTo>
                  <a:pt x="1783984" y="-14317"/>
                  <a:pt x="1487673" y="41336"/>
                  <a:pt x="1276960" y="13716"/>
                </a:cubicBezTo>
                <a:cubicBezTo>
                  <a:pt x="1087111" y="-41823"/>
                  <a:pt x="879204" y="42195"/>
                  <a:pt x="651510" y="13716"/>
                </a:cubicBezTo>
                <a:cubicBezTo>
                  <a:pt x="430798" y="-32336"/>
                  <a:pt x="132889" y="-38039"/>
                  <a:pt x="0" y="13716"/>
                </a:cubicBezTo>
                <a:cubicBezTo>
                  <a:pt x="1109" y="8984"/>
                  <a:pt x="330" y="5748"/>
                  <a:pt x="0" y="0"/>
                </a:cubicBezTo>
                <a:close/>
              </a:path>
              <a:path w="2606040" h="13716" fill="none" stroke="0" extrusionOk="0">
                <a:moveTo>
                  <a:pt x="0" y="0"/>
                </a:moveTo>
                <a:cubicBezTo>
                  <a:pt x="202328" y="-14716"/>
                  <a:pt x="332722" y="-11499"/>
                  <a:pt x="625450" y="0"/>
                </a:cubicBezTo>
                <a:cubicBezTo>
                  <a:pt x="927712" y="6878"/>
                  <a:pt x="971143" y="7084"/>
                  <a:pt x="1224839" y="0"/>
                </a:cubicBezTo>
                <a:cubicBezTo>
                  <a:pt x="1477775" y="-16815"/>
                  <a:pt x="1569904" y="19146"/>
                  <a:pt x="1824228" y="0"/>
                </a:cubicBezTo>
                <a:cubicBezTo>
                  <a:pt x="2055206" y="24867"/>
                  <a:pt x="2317192" y="-62872"/>
                  <a:pt x="2606040" y="0"/>
                </a:cubicBezTo>
                <a:cubicBezTo>
                  <a:pt x="2605859" y="5467"/>
                  <a:pt x="2605677" y="7416"/>
                  <a:pt x="2606040" y="13716"/>
                </a:cubicBezTo>
                <a:cubicBezTo>
                  <a:pt x="2234648" y="22404"/>
                  <a:pt x="2180202" y="-14933"/>
                  <a:pt x="1902409" y="13716"/>
                </a:cubicBezTo>
                <a:cubicBezTo>
                  <a:pt x="1635562" y="42622"/>
                  <a:pt x="1477339" y="222"/>
                  <a:pt x="1276960" y="13716"/>
                </a:cubicBezTo>
                <a:cubicBezTo>
                  <a:pt x="1058094" y="62350"/>
                  <a:pt x="904206" y="-25208"/>
                  <a:pt x="677570" y="13716"/>
                </a:cubicBezTo>
                <a:cubicBezTo>
                  <a:pt x="485746" y="10141"/>
                  <a:pt x="195925" y="28433"/>
                  <a:pt x="0" y="13716"/>
                </a:cubicBezTo>
                <a:cubicBezTo>
                  <a:pt x="406" y="10107"/>
                  <a:pt x="891" y="45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2606040"/>
                      <a:gd name="connsiteY0" fmla="*/ 0 h 13716"/>
                      <a:gd name="connsiteX1" fmla="*/ 625450 w 2606040"/>
                      <a:gd name="connsiteY1" fmla="*/ 0 h 13716"/>
                      <a:gd name="connsiteX2" fmla="*/ 1224839 w 2606040"/>
                      <a:gd name="connsiteY2" fmla="*/ 0 h 13716"/>
                      <a:gd name="connsiteX3" fmla="*/ 1824228 w 2606040"/>
                      <a:gd name="connsiteY3" fmla="*/ 0 h 13716"/>
                      <a:gd name="connsiteX4" fmla="*/ 2606040 w 2606040"/>
                      <a:gd name="connsiteY4" fmla="*/ 0 h 13716"/>
                      <a:gd name="connsiteX5" fmla="*/ 2606040 w 2606040"/>
                      <a:gd name="connsiteY5" fmla="*/ 13716 h 13716"/>
                      <a:gd name="connsiteX6" fmla="*/ 1902409 w 2606040"/>
                      <a:gd name="connsiteY6" fmla="*/ 13716 h 13716"/>
                      <a:gd name="connsiteX7" fmla="*/ 1276960 w 2606040"/>
                      <a:gd name="connsiteY7" fmla="*/ 13716 h 13716"/>
                      <a:gd name="connsiteX8" fmla="*/ 677570 w 2606040"/>
                      <a:gd name="connsiteY8" fmla="*/ 13716 h 13716"/>
                      <a:gd name="connsiteX9" fmla="*/ 0 w 2606040"/>
                      <a:gd name="connsiteY9" fmla="*/ 13716 h 13716"/>
                      <a:gd name="connsiteX10" fmla="*/ 0 w 2606040"/>
                      <a:gd name="connsiteY10"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idx="1"/>
          </p:nvPr>
        </p:nvSpPr>
        <p:spPr>
          <a:xfrm>
            <a:off x="480060" y="2154674"/>
            <a:ext cx="3182691" cy="2490501"/>
          </a:xfrm>
        </p:spPr>
        <p:txBody>
          <a:bodyPr>
            <a:normAutofit/>
          </a:bodyPr>
          <a:lstStyle/>
          <a:p>
            <a:pPr marL="0" indent="0">
              <a:buNone/>
            </a:pPr>
            <a:r>
              <a:rPr lang="en-US" sz="1600"/>
              <a:t>Objectives:</a:t>
            </a:r>
          </a:p>
          <a:p>
            <a:r>
              <a:rPr lang="en-US" sz="1600"/>
              <a:t>Identify 2 programs to reduce ODs that involve Law Enforcement</a:t>
            </a:r>
          </a:p>
          <a:p>
            <a:r>
              <a:rPr lang="en-US" sz="1600"/>
              <a:t>List steps to involve Law Enforcement in Harm Reduction Programs</a:t>
            </a:r>
          </a:p>
          <a:p>
            <a:r>
              <a:rPr lang="en-US" sz="1600"/>
              <a:t>Recognize how to reduce the damage caused by stigma</a:t>
            </a:r>
          </a:p>
        </p:txBody>
      </p:sp>
      <p:pic>
        <p:nvPicPr>
          <p:cNvPr id="6" name="Picture 5" descr="Magnifying glass showing decling performance">
            <a:extLst>
              <a:ext uri="{FF2B5EF4-FFF2-40B4-BE49-F238E27FC236}">
                <a16:creationId xmlns:a16="http://schemas.microsoft.com/office/drawing/2014/main" id="{6351984C-37D8-8017-2E8C-03CF9762509A}"/>
              </a:ext>
            </a:extLst>
          </p:cNvPr>
          <p:cNvPicPr>
            <a:picLocks noChangeAspect="1"/>
          </p:cNvPicPr>
          <p:nvPr/>
        </p:nvPicPr>
        <p:blipFill rotWithShape="1">
          <a:blip r:embed="rId2"/>
          <a:srcRect l="1242" r="31806"/>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76767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b="1" dirty="0">
                <a:solidFill>
                  <a:schemeClr val="accent4">
                    <a:lumMod val="75000"/>
                  </a:schemeClr>
                </a:solidFill>
                <a:latin typeface="Franklin Gothic Medium" panose="020B0603020102020204" pitchFamily="34" charset="0"/>
              </a:rPr>
              <a:t>SSP Written Verification</a:t>
            </a:r>
          </a:p>
        </p:txBody>
      </p:sp>
      <p:pic>
        <p:nvPicPr>
          <p:cNvPr id="7" name="Content Placeholder 6" descr="IMG_2396 (3).jpg"/>
          <p:cNvPicPr>
            <a:picLocks noGrp="1" noChangeAspect="1"/>
          </p:cNvPicPr>
          <p:nvPr>
            <p:ph idx="1"/>
          </p:nvPr>
        </p:nvPicPr>
        <p:blipFill>
          <a:blip r:embed="rId3"/>
          <a:stretch>
            <a:fillRect/>
          </a:stretch>
        </p:blipFill>
        <p:spPr>
          <a:xfrm>
            <a:off x="4923312" y="1701478"/>
            <a:ext cx="3859540" cy="2894655"/>
          </a:xfrm>
        </p:spPr>
      </p:pic>
      <p:pic>
        <p:nvPicPr>
          <p:cNvPr id="6" name="Picture 5" descr="SEP Card.jpg"/>
          <p:cNvPicPr>
            <a:picLocks noChangeAspect="1"/>
          </p:cNvPicPr>
          <p:nvPr/>
        </p:nvPicPr>
        <p:blipFill>
          <a:blip r:embed="rId4"/>
          <a:stretch>
            <a:fillRect/>
          </a:stretch>
        </p:blipFill>
        <p:spPr>
          <a:xfrm>
            <a:off x="419100" y="1588465"/>
            <a:ext cx="4356538" cy="2346509"/>
          </a:xfrm>
          <a:prstGeom prst="rect">
            <a:avLst/>
          </a:prstGeom>
        </p:spPr>
      </p:pic>
    </p:spTree>
    <p:extLst>
      <p:ext uri="{BB962C8B-B14F-4D97-AF65-F5344CB8AC3E}">
        <p14:creationId xmlns:p14="http://schemas.microsoft.com/office/powerpoint/2010/main" val="2116869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4" name="Google Shape;174;p2"/>
          <p:cNvSpPr txBox="1">
            <a:spLocks noGrp="1"/>
          </p:cNvSpPr>
          <p:nvPr>
            <p:ph idx="1"/>
          </p:nvPr>
        </p:nvSpPr>
        <p:spPr>
          <a:xfrm>
            <a:off x="628650" y="1154897"/>
            <a:ext cx="7886700" cy="3634817"/>
          </a:xfrm>
          <a:prstGeom prst="rect">
            <a:avLst/>
          </a:prstGeom>
          <a:noFill/>
          <a:ln>
            <a:noFill/>
          </a:ln>
        </p:spPr>
        <p:txBody>
          <a:bodyPr spcFirstLastPara="1" wrap="square" lIns="91425" tIns="45700" rIns="91425" bIns="45700" anchor="t" anchorCtr="0">
            <a:normAutofit/>
          </a:bodyPr>
          <a:lstStyle/>
          <a:p>
            <a:pPr marL="0" lvl="0" indent="0" algn="l" rtl="0">
              <a:lnSpc>
                <a:spcPct val="150000"/>
              </a:lnSpc>
              <a:spcBef>
                <a:spcPts val="0"/>
              </a:spcBef>
              <a:spcAft>
                <a:spcPts val="0"/>
              </a:spcAft>
              <a:buClr>
                <a:schemeClr val="dk1"/>
              </a:buClr>
              <a:buSzPct val="100000"/>
              <a:buNone/>
            </a:pPr>
            <a:r>
              <a:rPr lang="en-US" sz="1600" dirty="0">
                <a:latin typeface="Calibri" panose="020F0502020204030204" pitchFamily="34" charset="0"/>
                <a:ea typeface="Libre Franklin"/>
                <a:cs typeface="Calibri" panose="020F0502020204030204" pitchFamily="34" charset="0"/>
                <a:sym typeface="Libre Franklin"/>
              </a:rPr>
              <a:t>LEAD is a pre-arrest diversion program that utilizes officer discretion to divert low level drug offenders and sex workers from the traditional criminal justice system and link them into treatment. This linkage to services operates within a </a:t>
            </a:r>
            <a:r>
              <a:rPr lang="en-US" sz="1600" b="1" dirty="0">
                <a:latin typeface="Calibri" panose="020F0502020204030204" pitchFamily="34" charset="0"/>
                <a:ea typeface="Libre Franklin"/>
                <a:cs typeface="Calibri" panose="020F0502020204030204" pitchFamily="34" charset="0"/>
                <a:sym typeface="Libre Franklin"/>
              </a:rPr>
              <a:t>harm reduction framework</a:t>
            </a:r>
            <a:r>
              <a:rPr lang="en-US" sz="1600" dirty="0">
                <a:latin typeface="Calibri" panose="020F0502020204030204" pitchFamily="34" charset="0"/>
                <a:ea typeface="Libre Franklin"/>
                <a:cs typeface="Calibri" panose="020F0502020204030204" pitchFamily="34" charset="0"/>
                <a:sym typeface="Libre Franklin"/>
              </a:rPr>
              <a:t> to include intensive case management and peer support services.</a:t>
            </a:r>
          </a:p>
          <a:p>
            <a:pPr marL="0" lvl="0" indent="0" algn="l" rtl="0">
              <a:lnSpc>
                <a:spcPct val="150000"/>
              </a:lnSpc>
              <a:spcBef>
                <a:spcPts val="0"/>
              </a:spcBef>
              <a:spcAft>
                <a:spcPts val="0"/>
              </a:spcAft>
              <a:buClr>
                <a:schemeClr val="dk1"/>
              </a:buClr>
              <a:buSzPct val="100000"/>
              <a:buNone/>
            </a:pPr>
            <a:r>
              <a:rPr lang="en-US" sz="1600" dirty="0">
                <a:solidFill>
                  <a:srgbClr val="FF0000"/>
                </a:solidFill>
                <a:latin typeface="Calibri" panose="020F0502020204030204" pitchFamily="34" charset="0"/>
                <a:ea typeface="Libre Franklin"/>
                <a:cs typeface="Calibri" panose="020F0502020204030204" pitchFamily="34" charset="0"/>
                <a:sym typeface="Libre Franklin"/>
              </a:rPr>
              <a:t>58% Less likely to have a negative contact with law enforcement.</a:t>
            </a:r>
          </a:p>
          <a:p>
            <a:pPr marL="0" lvl="0" indent="0" algn="l" rtl="0">
              <a:lnSpc>
                <a:spcPct val="150000"/>
              </a:lnSpc>
              <a:spcBef>
                <a:spcPts val="0"/>
              </a:spcBef>
              <a:spcAft>
                <a:spcPts val="0"/>
              </a:spcAft>
              <a:buClr>
                <a:schemeClr val="dk1"/>
              </a:buClr>
              <a:buSzPct val="100000"/>
              <a:buNone/>
            </a:pPr>
            <a:endParaRPr lang="en-US" sz="1600" dirty="0">
              <a:latin typeface="Calibri" panose="020F0502020204030204" pitchFamily="34" charset="0"/>
              <a:cs typeface="Calibri" panose="020F0502020204030204" pitchFamily="34" charset="0"/>
              <a:sym typeface="Libre Franklin"/>
            </a:endParaRPr>
          </a:p>
          <a:p>
            <a:pPr>
              <a:lnSpc>
                <a:spcPct val="150000"/>
              </a:lnSpc>
              <a:spcBef>
                <a:spcPts val="0"/>
              </a:spcBef>
              <a:spcAft>
                <a:spcPts val="0"/>
              </a:spcAft>
              <a:buClr>
                <a:schemeClr val="dk1"/>
              </a:buClr>
              <a:buSzPct val="100000"/>
            </a:pPr>
            <a:r>
              <a:rPr lang="en-US" sz="1600" dirty="0"/>
              <a:t>Lancaster County </a:t>
            </a:r>
          </a:p>
          <a:p>
            <a:pPr marL="0" lvl="0" indent="0" algn="l" rtl="0">
              <a:lnSpc>
                <a:spcPct val="150000"/>
              </a:lnSpc>
              <a:spcBef>
                <a:spcPts val="0"/>
              </a:spcBef>
              <a:spcAft>
                <a:spcPts val="0"/>
              </a:spcAft>
              <a:buClr>
                <a:schemeClr val="dk1"/>
              </a:buClr>
              <a:buSzPct val="100000"/>
              <a:buNone/>
            </a:pPr>
            <a:endParaRPr sz="1400" dirty="0"/>
          </a:p>
          <a:p>
            <a:pPr marL="0" lvl="0" indent="0" algn="l" rtl="0">
              <a:lnSpc>
                <a:spcPct val="150000"/>
              </a:lnSpc>
              <a:spcBef>
                <a:spcPts val="0"/>
              </a:spcBef>
              <a:spcAft>
                <a:spcPts val="0"/>
              </a:spcAft>
              <a:buClr>
                <a:schemeClr val="dk1"/>
              </a:buClr>
              <a:buSzPct val="100000"/>
              <a:buNone/>
            </a:pPr>
            <a:endParaRPr sz="2000" dirty="0">
              <a:latin typeface="Libre Franklin"/>
              <a:ea typeface="Libre Franklin"/>
              <a:cs typeface="Libre Franklin"/>
              <a:sym typeface="Libre Franklin"/>
            </a:endParaRPr>
          </a:p>
          <a:p>
            <a:pPr marL="0" lvl="0" indent="0" algn="l" rtl="0">
              <a:lnSpc>
                <a:spcPct val="150000"/>
              </a:lnSpc>
              <a:spcBef>
                <a:spcPts val="0"/>
              </a:spcBef>
              <a:spcAft>
                <a:spcPts val="0"/>
              </a:spcAft>
              <a:buClr>
                <a:schemeClr val="dk1"/>
              </a:buClr>
              <a:buSzPct val="100000"/>
              <a:buNone/>
            </a:pPr>
            <a:endParaRPr sz="2000" dirty="0">
              <a:latin typeface="Libre Franklin"/>
              <a:ea typeface="Libre Franklin"/>
              <a:cs typeface="Libre Franklin"/>
              <a:sym typeface="Libre Franklin"/>
            </a:endParaRPr>
          </a:p>
          <a:p>
            <a:pPr marL="0" lvl="0" indent="0" algn="l" rtl="0">
              <a:lnSpc>
                <a:spcPct val="150000"/>
              </a:lnSpc>
              <a:spcBef>
                <a:spcPts val="0"/>
              </a:spcBef>
              <a:spcAft>
                <a:spcPts val="0"/>
              </a:spcAft>
              <a:buClr>
                <a:schemeClr val="dk1"/>
              </a:buClr>
              <a:buSzPct val="100000"/>
              <a:buNone/>
            </a:pPr>
            <a:endParaRPr dirty="0"/>
          </a:p>
          <a:p>
            <a:pPr marL="0" lvl="0" indent="0" algn="l" rtl="0">
              <a:lnSpc>
                <a:spcPct val="150000"/>
              </a:lnSpc>
              <a:spcBef>
                <a:spcPts val="0"/>
              </a:spcBef>
              <a:spcAft>
                <a:spcPts val="0"/>
              </a:spcAft>
              <a:buClr>
                <a:schemeClr val="dk1"/>
              </a:buClr>
              <a:buSzPct val="100000"/>
              <a:buNone/>
            </a:pPr>
            <a:endParaRPr dirty="0"/>
          </a:p>
        </p:txBody>
      </p:sp>
      <p:sp>
        <p:nvSpPr>
          <p:cNvPr id="3" name="Text Placeholder 2">
            <a:extLst>
              <a:ext uri="{FF2B5EF4-FFF2-40B4-BE49-F238E27FC236}">
                <a16:creationId xmlns:a16="http://schemas.microsoft.com/office/drawing/2014/main" id="{947B2134-015D-3841-BCA1-9B01F7E40B55}"/>
              </a:ext>
            </a:extLst>
          </p:cNvPr>
          <p:cNvSpPr>
            <a:spLocks noGrp="1"/>
          </p:cNvSpPr>
          <p:nvPr>
            <p:ph type="body" sz="quarter" idx="13"/>
          </p:nvPr>
        </p:nvSpPr>
        <p:spPr>
          <a:xfrm>
            <a:off x="453990" y="353786"/>
            <a:ext cx="7886700" cy="616744"/>
          </a:xfrm>
        </p:spPr>
        <p:txBody>
          <a:bodyPr/>
          <a:lstStyle/>
          <a:p>
            <a:r>
              <a:rPr lang="en-US" b="1" dirty="0">
                <a:solidFill>
                  <a:schemeClr val="tx2"/>
                </a:solidFill>
                <a:latin typeface="Calibri" panose="020F0502020204030204" pitchFamily="34" charset="0"/>
                <a:cs typeface="Calibri" panose="020F0502020204030204" pitchFamily="34" charset="0"/>
              </a:rPr>
              <a:t>Law Enforcement Assisted Diversion (LEAD)</a:t>
            </a:r>
            <a:endParaRPr lang="en-US" dirty="0">
              <a:solidFill>
                <a:schemeClr val="tx2"/>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1729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95"/>
        <p:cNvGrpSpPr/>
        <p:nvPr/>
      </p:nvGrpSpPr>
      <p:grpSpPr>
        <a:xfrm>
          <a:off x="0" y="0"/>
          <a:ext cx="0" cy="0"/>
          <a:chOff x="0" y="0"/>
          <a:chExt cx="0" cy="0"/>
        </a:xfrm>
      </p:grpSpPr>
      <p:sp useBgFill="1">
        <p:nvSpPr>
          <p:cNvPr id="303" name="Rectangle 30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9" name="Picture 298">
            <a:extLst>
              <a:ext uri="{FF2B5EF4-FFF2-40B4-BE49-F238E27FC236}">
                <a16:creationId xmlns:a16="http://schemas.microsoft.com/office/drawing/2014/main" id="{F871AE91-499F-82E5-DE8D-1ECCD3C6F223}"/>
              </a:ext>
            </a:extLst>
          </p:cNvPr>
          <p:cNvPicPr>
            <a:picLocks noChangeAspect="1"/>
          </p:cNvPicPr>
          <p:nvPr/>
        </p:nvPicPr>
        <p:blipFill rotWithShape="1">
          <a:blip r:embed="rId3"/>
          <a:srcRect l="4620" r="7256"/>
          <a:stretch/>
        </p:blipFill>
        <p:spPr>
          <a:xfrm>
            <a:off x="1891767" y="10"/>
            <a:ext cx="7252231" cy="5143490"/>
          </a:xfrm>
          <a:prstGeom prst="rect">
            <a:avLst/>
          </a:prstGeom>
        </p:spPr>
      </p:pic>
      <p:sp>
        <p:nvSpPr>
          <p:cNvPr id="305" name="Rectangle 30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1AF64F-B846-D54F-A640-5C7AA081A441}"/>
              </a:ext>
            </a:extLst>
          </p:cNvPr>
          <p:cNvSpPr>
            <a:spLocks noGrp="1"/>
          </p:cNvSpPr>
          <p:nvPr>
            <p:ph type="title"/>
          </p:nvPr>
        </p:nvSpPr>
        <p:spPr>
          <a:xfrm>
            <a:off x="628650" y="273843"/>
            <a:ext cx="2866641" cy="1424934"/>
          </a:xfrm>
        </p:spPr>
        <p:txBody>
          <a:bodyPr vert="horz" lIns="91440" tIns="45720" rIns="91440" bIns="45720" rtlCol="0" anchor="ctr">
            <a:normAutofit/>
          </a:bodyPr>
          <a:lstStyle/>
          <a:p>
            <a:pPr defTabSz="914400"/>
            <a:r>
              <a:rPr lang="en-US" sz="2300" b="1"/>
              <a:t>Partnerships &amp; Reducing Criminal Justice Involvement</a:t>
            </a:r>
            <a:br>
              <a:rPr lang="en-US" sz="2300"/>
            </a:br>
            <a:endParaRPr lang="en-US" sz="2300"/>
          </a:p>
        </p:txBody>
      </p:sp>
      <p:sp>
        <p:nvSpPr>
          <p:cNvPr id="297" name="Google Shape;297;p22"/>
          <p:cNvSpPr txBox="1">
            <a:spLocks noGrp="1"/>
          </p:cNvSpPr>
          <p:nvPr>
            <p:ph idx="4294967295"/>
          </p:nvPr>
        </p:nvSpPr>
        <p:spPr>
          <a:xfrm>
            <a:off x="628650" y="1825650"/>
            <a:ext cx="2866641" cy="2807072"/>
          </a:xfrm>
          <a:prstGeom prst="rect">
            <a:avLst/>
          </a:prstGeom>
        </p:spPr>
        <p:txBody>
          <a:bodyPr spcFirstLastPara="1" vert="horz" lIns="91440" tIns="45720" rIns="91440" bIns="45720" rtlCol="0" anchorCtr="0">
            <a:normAutofit/>
          </a:bodyPr>
          <a:lstStyle/>
          <a:p>
            <a:pPr marL="0" indent="-228600" defTabSz="914400">
              <a:spcBef>
                <a:spcPts val="0"/>
              </a:spcBef>
              <a:buClr>
                <a:schemeClr val="dk1"/>
              </a:buClr>
              <a:buSzPts val="1900"/>
            </a:pPr>
            <a:r>
              <a:rPr lang="en-US" sz="1300" b="1"/>
              <a:t>Key Stakeholders</a:t>
            </a:r>
            <a:endParaRPr lang="en-US" sz="1300"/>
          </a:p>
          <a:p>
            <a:pPr marL="628634" lvl="1" indent="-228600" defTabSz="914400">
              <a:buClr>
                <a:schemeClr val="dk1"/>
              </a:buClr>
              <a:buSzPts val="1900"/>
            </a:pPr>
            <a:r>
              <a:rPr lang="en-US" sz="1300"/>
              <a:t>Public Safety </a:t>
            </a:r>
          </a:p>
          <a:p>
            <a:pPr marL="628634" lvl="1" indent="-228600" defTabSz="914400">
              <a:buClr>
                <a:schemeClr val="dk1"/>
              </a:buClr>
              <a:buSzPts val="1900"/>
            </a:pPr>
            <a:r>
              <a:rPr lang="en-US" sz="1300"/>
              <a:t>District Attorney’s Office</a:t>
            </a:r>
          </a:p>
          <a:p>
            <a:pPr marL="628634" lvl="1" indent="-228600" defTabSz="914400">
              <a:buClr>
                <a:schemeClr val="dk1"/>
              </a:buClr>
              <a:buSzPts val="1900"/>
            </a:pPr>
            <a:r>
              <a:rPr lang="en-US" sz="1300"/>
              <a:t>Case Management</a:t>
            </a:r>
          </a:p>
          <a:p>
            <a:pPr marL="628634" lvl="1" indent="-228600" defTabSz="914400">
              <a:buClr>
                <a:schemeClr val="dk1"/>
              </a:buClr>
              <a:buSzPts val="1900"/>
            </a:pPr>
            <a:r>
              <a:rPr lang="en-US" sz="1300"/>
              <a:t>LME/MCO</a:t>
            </a:r>
          </a:p>
          <a:p>
            <a:pPr marL="628634" lvl="1" indent="-228600" defTabSz="914400">
              <a:buClr>
                <a:schemeClr val="dk1"/>
              </a:buClr>
              <a:buSzPts val="1900"/>
            </a:pPr>
            <a:r>
              <a:rPr lang="en-US" sz="1300"/>
              <a:t>Harm Reduction Agency/Peer Support</a:t>
            </a:r>
          </a:p>
          <a:p>
            <a:pPr marL="514337" lvl="1" indent="-228600" defTabSz="914400">
              <a:buClr>
                <a:schemeClr val="dk1"/>
              </a:buClr>
              <a:buSzPts val="1900"/>
            </a:pPr>
            <a:endParaRPr lang="en-US" sz="1300" b="1"/>
          </a:p>
          <a:p>
            <a:pPr marL="0" indent="-228600" defTabSz="914400">
              <a:buClr>
                <a:schemeClr val="dk1"/>
              </a:buClr>
              <a:buSzPts val="1900"/>
            </a:pPr>
            <a:r>
              <a:rPr lang="en-US" sz="1300" b="1"/>
              <a:t>Great time to problem solve</a:t>
            </a:r>
          </a:p>
          <a:p>
            <a:pPr marL="171446" indent="-228600" defTabSz="914400">
              <a:buClr>
                <a:schemeClr val="dk1"/>
              </a:buClr>
              <a:buSzPts val="1900"/>
            </a:pPr>
            <a:endParaRPr lang="en-US" sz="1300"/>
          </a:p>
          <a:p>
            <a:pPr marL="0" indent="-228600" defTabSz="914400">
              <a:buClr>
                <a:schemeClr val="dk1"/>
              </a:buClr>
              <a:buSzPts val="1900"/>
            </a:pPr>
            <a:r>
              <a:rPr lang="en-US" sz="1300" b="1"/>
              <a:t>Removes silos between entities</a:t>
            </a:r>
            <a:endParaRPr lang="en-US" sz="1300"/>
          </a:p>
          <a:p>
            <a:pPr marL="0" lvl="1" indent="-228600" defTabSz="914400">
              <a:spcBef>
                <a:spcPts val="750"/>
              </a:spcBef>
              <a:buClr>
                <a:schemeClr val="dk1"/>
              </a:buClr>
              <a:buSzPts val="1900"/>
            </a:pPr>
            <a:endParaRPr lang="en-US" sz="1300"/>
          </a:p>
          <a:p>
            <a:pPr marL="171446" indent="-228600" defTabSz="914400">
              <a:buClr>
                <a:schemeClr val="dk1"/>
              </a:buClr>
              <a:buSzPts val="2100"/>
            </a:pPr>
            <a:endParaRPr lang="en-US" sz="1300" b="1"/>
          </a:p>
        </p:txBody>
      </p:sp>
    </p:spTree>
    <p:extLst>
      <p:ext uri="{BB962C8B-B14F-4D97-AF65-F5344CB8AC3E}">
        <p14:creationId xmlns:p14="http://schemas.microsoft.com/office/powerpoint/2010/main" val="8931966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hopscotch on a sidewalk">
            <a:extLst>
              <a:ext uri="{FF2B5EF4-FFF2-40B4-BE49-F238E27FC236}">
                <a16:creationId xmlns:a16="http://schemas.microsoft.com/office/drawing/2014/main" id="{3039E0A5-2898-992C-4751-8BD0E411BB56}"/>
              </a:ext>
            </a:extLst>
          </p:cNvPr>
          <p:cNvPicPr>
            <a:picLocks noChangeAspect="1"/>
          </p:cNvPicPr>
          <p:nvPr/>
        </p:nvPicPr>
        <p:blipFill rotWithShape="1">
          <a:blip r:embed="rId2"/>
          <a:srcRect l="3659" r="2224"/>
          <a:stretch/>
        </p:blipFill>
        <p:spPr>
          <a:xfrm>
            <a:off x="1891768" y="10"/>
            <a:ext cx="7252232" cy="51434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00233"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14171" y="557585"/>
            <a:ext cx="2980038" cy="2769021"/>
          </a:xfrm>
          <a:noFill/>
        </p:spPr>
        <p:txBody>
          <a:bodyPr>
            <a:normAutofit/>
          </a:bodyPr>
          <a:lstStyle/>
          <a:p>
            <a:pPr algn="l"/>
            <a:r>
              <a:rPr lang="en-US" sz="3900" b="1">
                <a:latin typeface="Calibri" panose="020F0502020204030204" pitchFamily="34" charset="0"/>
                <a:cs typeface="Calibri" panose="020F0502020204030204" pitchFamily="34" charset="0"/>
              </a:rPr>
              <a:t>Promising Practices</a:t>
            </a:r>
          </a:p>
        </p:txBody>
      </p:sp>
      <p:sp>
        <p:nvSpPr>
          <p:cNvPr id="3" name="Subtitle 2"/>
          <p:cNvSpPr>
            <a:spLocks noGrp="1"/>
          </p:cNvSpPr>
          <p:nvPr>
            <p:ph type="subTitle" idx="1"/>
          </p:nvPr>
        </p:nvSpPr>
        <p:spPr>
          <a:xfrm>
            <a:off x="714171" y="3471925"/>
            <a:ext cx="2980040" cy="1113989"/>
          </a:xfrm>
          <a:noFill/>
        </p:spPr>
        <p:txBody>
          <a:bodyPr>
            <a:normAutofit/>
          </a:bodyPr>
          <a:lstStyle/>
          <a:p>
            <a:pPr algn="l"/>
            <a:r>
              <a:rPr lang="en-US" b="1"/>
              <a:t>There is No Perfect Program</a:t>
            </a:r>
          </a:p>
          <a:p>
            <a:pPr algn="l"/>
            <a:r>
              <a:rPr lang="en-US" b="1"/>
              <a:t>“It Matters to the Starfish”</a:t>
            </a:r>
          </a:p>
        </p:txBody>
      </p:sp>
    </p:spTree>
    <p:extLst>
      <p:ext uri="{BB962C8B-B14F-4D97-AF65-F5344CB8AC3E}">
        <p14:creationId xmlns:p14="http://schemas.microsoft.com/office/powerpoint/2010/main" val="116605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96857E-300D-D743-9D22-20AFB6303F7D}"/>
              </a:ext>
            </a:extLst>
          </p:cNvPr>
          <p:cNvSpPr>
            <a:spLocks noGrp="1"/>
          </p:cNvSpPr>
          <p:nvPr>
            <p:ph idx="1"/>
          </p:nvPr>
        </p:nvSpPr>
        <p:spPr>
          <a:xfrm>
            <a:off x="628650" y="1178052"/>
            <a:ext cx="7886700" cy="4040558"/>
          </a:xfrm>
        </p:spPr>
        <p:txBody>
          <a:bodyPr/>
          <a:lstStyle/>
          <a:p>
            <a:r>
              <a:rPr lang="en-US" dirty="0">
                <a:latin typeface="Calibri" panose="020F0502020204030204" pitchFamily="34" charset="0"/>
                <a:cs typeface="Calibri" panose="020F0502020204030204" pitchFamily="34" charset="0"/>
              </a:rPr>
              <a:t>Process of connecting people at risk for future opioid overdose to a range of harm reduction and treatment related services. Peer Support is key.</a:t>
            </a:r>
          </a:p>
          <a:p>
            <a:r>
              <a:rPr lang="en-US" dirty="0">
                <a:latin typeface="Calibri" panose="020F0502020204030204" pitchFamily="34" charset="0"/>
                <a:cs typeface="Calibri" panose="020F0502020204030204" pitchFamily="34" charset="0"/>
              </a:rPr>
              <a:t>Typically within 24-72 hours</a:t>
            </a:r>
          </a:p>
          <a:p>
            <a:r>
              <a:rPr lang="en-US" dirty="0">
                <a:latin typeface="Calibri" panose="020F0502020204030204" pitchFamily="34" charset="0"/>
                <a:cs typeface="Calibri" panose="020F0502020204030204" pitchFamily="34" charset="0"/>
              </a:rPr>
              <a:t>Recognize the challenges</a:t>
            </a:r>
          </a:p>
          <a:p>
            <a:r>
              <a:rPr lang="en-US" dirty="0">
                <a:latin typeface="Calibri" panose="020F0502020204030204" pitchFamily="34" charset="0"/>
                <a:cs typeface="Calibri" panose="020F0502020204030204" pitchFamily="34" charset="0"/>
              </a:rPr>
              <a:t>Sharing information to connect people</a:t>
            </a:r>
          </a:p>
          <a:p>
            <a:r>
              <a:rPr lang="en-US" dirty="0">
                <a:latin typeface="Calibri" panose="020F0502020204030204" pitchFamily="34" charset="0"/>
                <a:cs typeface="Calibri" panose="020F0502020204030204" pitchFamily="34" charset="0"/>
              </a:rPr>
              <a:t>Identifying skill sets</a:t>
            </a:r>
          </a:p>
          <a:p>
            <a:r>
              <a:rPr lang="en-US" dirty="0">
                <a:latin typeface="Calibri" panose="020F0502020204030204" pitchFamily="34" charset="0"/>
                <a:cs typeface="Calibri" panose="020F0502020204030204" pitchFamily="34" charset="0"/>
              </a:rPr>
              <a:t>Compassion Fatigue is real!</a:t>
            </a:r>
          </a:p>
        </p:txBody>
      </p:sp>
      <p:sp>
        <p:nvSpPr>
          <p:cNvPr id="5" name="Text Placeholder 4">
            <a:extLst>
              <a:ext uri="{FF2B5EF4-FFF2-40B4-BE49-F238E27FC236}">
                <a16:creationId xmlns:a16="http://schemas.microsoft.com/office/drawing/2014/main" id="{716F34F2-F0D0-7746-8F1F-3B532AC6F0D6}"/>
              </a:ext>
            </a:extLst>
          </p:cNvPr>
          <p:cNvSpPr>
            <a:spLocks noGrp="1"/>
          </p:cNvSpPr>
          <p:nvPr>
            <p:ph type="body" sz="quarter" idx="13"/>
          </p:nvPr>
        </p:nvSpPr>
        <p:spPr/>
        <p:txBody>
          <a:bodyPr/>
          <a:lstStyle/>
          <a:p>
            <a:r>
              <a:rPr lang="en-US" dirty="0">
                <a:solidFill>
                  <a:schemeClr val="accent4">
                    <a:lumMod val="75000"/>
                  </a:schemeClr>
                </a:solidFill>
                <a:latin typeface="Calibri" panose="020F0502020204030204" pitchFamily="34" charset="0"/>
                <a:cs typeface="Calibri" panose="020F0502020204030204" pitchFamily="34" charset="0"/>
              </a:rPr>
              <a:t>Post Overdose Response</a:t>
            </a:r>
          </a:p>
        </p:txBody>
      </p:sp>
      <p:pic>
        <p:nvPicPr>
          <p:cNvPr id="8" name="Picture 7">
            <a:extLst>
              <a:ext uri="{FF2B5EF4-FFF2-40B4-BE49-F238E27FC236}">
                <a16:creationId xmlns:a16="http://schemas.microsoft.com/office/drawing/2014/main" id="{5EB07538-B7D4-8C43-87A2-4F5627CC349D}"/>
              </a:ext>
            </a:extLst>
          </p:cNvPr>
          <p:cNvPicPr>
            <a:picLocks noChangeAspect="1"/>
          </p:cNvPicPr>
          <p:nvPr/>
        </p:nvPicPr>
        <p:blipFill>
          <a:blip r:embed="rId3"/>
          <a:stretch>
            <a:fillRect/>
          </a:stretch>
        </p:blipFill>
        <p:spPr>
          <a:xfrm>
            <a:off x="5608574" y="2275332"/>
            <a:ext cx="2730500" cy="2324100"/>
          </a:xfrm>
          <a:prstGeom prst="rect">
            <a:avLst/>
          </a:prstGeom>
        </p:spPr>
      </p:pic>
    </p:spTree>
    <p:extLst>
      <p:ext uri="{BB962C8B-B14F-4D97-AF65-F5344CB8AC3E}">
        <p14:creationId xmlns:p14="http://schemas.microsoft.com/office/powerpoint/2010/main" val="39661401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674370" y="468041"/>
            <a:ext cx="7843267" cy="411480"/>
          </a:xfrm>
          <a:prstGeom prst="rect">
            <a:avLst/>
          </a:prstGeom>
        </p:spPr>
        <p:txBody>
          <a:bodyPr vert="horz" lIns="68580" tIns="34290" rIns="68580" bIns="34290" rtlCol="0" anchor="t">
            <a:normAutofit/>
          </a:bodyPr>
          <a:lstStyle>
            <a:lvl1pPr algn="l" defTabSz="685800" rtl="0" eaLnBrk="1" latinLnBrk="0" hangingPunct="1">
              <a:lnSpc>
                <a:spcPct val="90000"/>
              </a:lnSpc>
              <a:spcBef>
                <a:spcPct val="0"/>
              </a:spcBef>
              <a:buNone/>
              <a:defRPr sz="3600" b="0" i="0" kern="1200" baseline="0">
                <a:solidFill>
                  <a:schemeClr val="tx2">
                    <a:lumMod val="75000"/>
                  </a:schemeClr>
                </a:solidFill>
                <a:latin typeface="Franklin Gothic Demi Cond" panose="020B0706030402020204" pitchFamily="34" charset="0"/>
                <a:ea typeface="+mj-ea"/>
                <a:cs typeface="Times New Roman" panose="02020603050405020304" pitchFamily="18" charset="0"/>
              </a:defRPr>
            </a:lvl1pPr>
          </a:lstStyle>
          <a:p>
            <a:pPr defTabSz="514350" fontAlgn="auto">
              <a:spcAft>
                <a:spcPts val="600"/>
              </a:spcAft>
            </a:pPr>
            <a:r>
              <a:rPr lang="en-US" sz="2400" b="0" i="0" kern="1200" baseline="0">
                <a:latin typeface="Gotham Bold" charset="0"/>
                <a:ea typeface="Gotham Bold" charset="0"/>
                <a:cs typeface="Gotham Bold" charset="0"/>
              </a:rPr>
              <a:t>EMS Naloxone Take Home Programs</a:t>
            </a:r>
          </a:p>
        </p:txBody>
      </p:sp>
      <p:sp>
        <p:nvSpPr>
          <p:cNvPr id="14" name="Text Placeholder 2">
            <a:extLst>
              <a:ext uri="{FF2B5EF4-FFF2-40B4-BE49-F238E27FC236}">
                <a16:creationId xmlns:a16="http://schemas.microsoft.com/office/drawing/2014/main" id="{AD035A45-0416-ABD2-DE00-4A73A0E71CDC}"/>
              </a:ext>
            </a:extLst>
          </p:cNvPr>
          <p:cNvSpPr>
            <a:spLocks noGrp="1"/>
          </p:cNvSpPr>
          <p:nvPr>
            <p:ph type="body" sz="quarter" idx="11"/>
          </p:nvPr>
        </p:nvSpPr>
        <p:spPr>
          <a:xfrm>
            <a:off x="524934" y="4687094"/>
            <a:ext cx="7992005" cy="247650"/>
          </a:xfrm>
        </p:spPr>
        <p:txBody>
          <a:bodyPr/>
          <a:lstStyle/>
          <a:p>
            <a:endParaRPr lang="en-US"/>
          </a:p>
        </p:txBody>
      </p:sp>
      <p:graphicFrame>
        <p:nvGraphicFramePr>
          <p:cNvPr id="10" name="TextBox 1">
            <a:extLst>
              <a:ext uri="{FF2B5EF4-FFF2-40B4-BE49-F238E27FC236}">
                <a16:creationId xmlns:a16="http://schemas.microsoft.com/office/drawing/2014/main" id="{111E3426-BEFE-E443-776A-872C2426F69C}"/>
              </a:ext>
            </a:extLst>
          </p:cNvPr>
          <p:cNvGraphicFramePr/>
          <p:nvPr>
            <p:extLst>
              <p:ext uri="{D42A27DB-BD31-4B8C-83A1-F6EECF244321}">
                <p14:modId xmlns:p14="http://schemas.microsoft.com/office/powerpoint/2010/main" val="2377211285"/>
              </p:ext>
            </p:extLst>
          </p:nvPr>
        </p:nvGraphicFramePr>
        <p:xfrm>
          <a:off x="622300" y="1001680"/>
          <a:ext cx="7894638" cy="3677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0049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3FD9290-1077-3A4D-B63A-EE621D769FB7}"/>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Stigma and judgment is not productive</a:t>
            </a:r>
          </a:p>
          <a:p>
            <a:r>
              <a:rPr lang="en-US" dirty="0">
                <a:latin typeface="Calibri" panose="020F0502020204030204" pitchFamily="34" charset="0"/>
                <a:cs typeface="Calibri" panose="020F0502020204030204" pitchFamily="34" charset="0"/>
              </a:rPr>
              <a:t>Reducing or eliminating drug use is a journey</a:t>
            </a:r>
          </a:p>
          <a:p>
            <a:r>
              <a:rPr lang="en-US" dirty="0">
                <a:latin typeface="Calibri" panose="020F0502020204030204" pitchFamily="34" charset="0"/>
                <a:cs typeface="Calibri" panose="020F0502020204030204" pitchFamily="34" charset="0"/>
              </a:rPr>
              <a:t>You might be the catalyst for change (take active role in helping to reduce future CFS)</a:t>
            </a:r>
          </a:p>
          <a:p>
            <a:r>
              <a:rPr lang="en-US" dirty="0">
                <a:latin typeface="Calibri" panose="020F0502020204030204" pitchFamily="34" charset="0"/>
                <a:cs typeface="Calibri" panose="020F0502020204030204" pitchFamily="34" charset="0"/>
              </a:rPr>
              <a:t>Lean on local partners who specialize in helping people who use substances.</a:t>
            </a:r>
          </a:p>
          <a:p>
            <a:r>
              <a:rPr lang="en-US" dirty="0">
                <a:latin typeface="Calibri" panose="020F0502020204030204" pitchFamily="34" charset="0"/>
                <a:cs typeface="Calibri" panose="020F0502020204030204" pitchFamily="34" charset="0"/>
              </a:rPr>
              <a:t>Community Access to Naloxone: local public health department, pharmacies, SSPs, </a:t>
            </a:r>
            <a:r>
              <a:rPr lang="en-US" dirty="0">
                <a:latin typeface="Calibri" panose="020F0502020204030204" pitchFamily="34" charset="0"/>
                <a:cs typeface="Calibri" panose="020F0502020204030204" pitchFamily="34" charset="0"/>
                <a:hlinkClick r:id="rId3"/>
              </a:rPr>
              <a:t>www.naloxonesaves.org</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Are there syringe services locally?</a:t>
            </a:r>
          </a:p>
          <a:p>
            <a:r>
              <a:rPr lang="en-US" dirty="0">
                <a:latin typeface="Calibri" panose="020F0502020204030204" pitchFamily="34" charset="0"/>
                <a:cs typeface="Calibri" panose="020F0502020204030204" pitchFamily="34" charset="0"/>
              </a:rPr>
              <a:t>Who are the local peer support specialists?</a:t>
            </a:r>
          </a:p>
        </p:txBody>
      </p:sp>
      <p:sp>
        <p:nvSpPr>
          <p:cNvPr id="3" name="Text Placeholder 2">
            <a:extLst>
              <a:ext uri="{FF2B5EF4-FFF2-40B4-BE49-F238E27FC236}">
                <a16:creationId xmlns:a16="http://schemas.microsoft.com/office/drawing/2014/main" id="{F0F3F151-B80D-0B42-B1F9-158E413BFC54}"/>
              </a:ext>
            </a:extLst>
          </p:cNvPr>
          <p:cNvSpPr>
            <a:spLocks noGrp="1"/>
          </p:cNvSpPr>
          <p:nvPr>
            <p:ph type="body" sz="quarter" idx="13"/>
          </p:nvPr>
        </p:nvSpPr>
        <p:spPr/>
        <p:txBody>
          <a:bodyPr/>
          <a:lstStyle/>
          <a:p>
            <a:r>
              <a:rPr lang="en-US" b="1" dirty="0">
                <a:latin typeface="Calibri" panose="020F0502020204030204" pitchFamily="34" charset="0"/>
                <a:cs typeface="Calibri" panose="020F0502020204030204" pitchFamily="34" charset="0"/>
              </a:rPr>
              <a:t>Things to Consider</a:t>
            </a:r>
            <a:r>
              <a:rPr lang="en-US" dirty="0"/>
              <a:t>	</a:t>
            </a:r>
          </a:p>
        </p:txBody>
      </p:sp>
    </p:spTree>
    <p:extLst>
      <p:ext uri="{BB962C8B-B14F-4D97-AF65-F5344CB8AC3E}">
        <p14:creationId xmlns:p14="http://schemas.microsoft.com/office/powerpoint/2010/main" val="32594196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9369" y="178904"/>
            <a:ext cx="8263890" cy="1075811"/>
          </a:xfrm>
        </p:spPr>
        <p:txBody>
          <a:bodyPr anchor="b">
            <a:normAutofit/>
          </a:bodyPr>
          <a:lstStyle/>
          <a:p>
            <a:r>
              <a:rPr lang="en-US" sz="4100" b="1"/>
              <a:t>QUESTIONS ?</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261158"/>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 name="connsiteX0" fmla="*/ 0 w 8229600"/>
              <a:gd name="connsiteY0" fmla="*/ 0 h 13716"/>
              <a:gd name="connsiteX1" fmla="*/ 521208 w 8229600"/>
              <a:gd name="connsiteY1" fmla="*/ 0 h 13716"/>
              <a:gd name="connsiteX2" fmla="*/ 960120 w 8229600"/>
              <a:gd name="connsiteY2" fmla="*/ 0 h 13716"/>
              <a:gd name="connsiteX3" fmla="*/ 1481328 w 8229600"/>
              <a:gd name="connsiteY3" fmla="*/ 0 h 13716"/>
              <a:gd name="connsiteX4" fmla="*/ 2167128 w 8229600"/>
              <a:gd name="connsiteY4" fmla="*/ 0 h 13716"/>
              <a:gd name="connsiteX5" fmla="*/ 2935224 w 8229600"/>
              <a:gd name="connsiteY5" fmla="*/ 0 h 13716"/>
              <a:gd name="connsiteX6" fmla="*/ 3785616 w 8229600"/>
              <a:gd name="connsiteY6" fmla="*/ 0 h 13716"/>
              <a:gd name="connsiteX7" fmla="*/ 4636008 w 8229600"/>
              <a:gd name="connsiteY7" fmla="*/ 0 h 13716"/>
              <a:gd name="connsiteX8" fmla="*/ 5239512 w 8229600"/>
              <a:gd name="connsiteY8" fmla="*/ 0 h 13716"/>
              <a:gd name="connsiteX9" fmla="*/ 6007608 w 8229600"/>
              <a:gd name="connsiteY9" fmla="*/ 0 h 13716"/>
              <a:gd name="connsiteX10" fmla="*/ 6693408 w 8229600"/>
              <a:gd name="connsiteY10" fmla="*/ 0 h 13716"/>
              <a:gd name="connsiteX11" fmla="*/ 7296912 w 8229600"/>
              <a:gd name="connsiteY11" fmla="*/ 0 h 13716"/>
              <a:gd name="connsiteX12" fmla="*/ 8229600 w 8229600"/>
              <a:gd name="connsiteY12" fmla="*/ 0 h 13716"/>
              <a:gd name="connsiteX13" fmla="*/ 8229600 w 8229600"/>
              <a:gd name="connsiteY13" fmla="*/ 13716 h 13716"/>
              <a:gd name="connsiteX14" fmla="*/ 7626096 w 8229600"/>
              <a:gd name="connsiteY14" fmla="*/ 13716 h 13716"/>
              <a:gd name="connsiteX15" fmla="*/ 7022592 w 8229600"/>
              <a:gd name="connsiteY15" fmla="*/ 13716 h 13716"/>
              <a:gd name="connsiteX16" fmla="*/ 6172200 w 8229600"/>
              <a:gd name="connsiteY16" fmla="*/ 13716 h 13716"/>
              <a:gd name="connsiteX17" fmla="*/ 5650992 w 8229600"/>
              <a:gd name="connsiteY17" fmla="*/ 13716 h 13716"/>
              <a:gd name="connsiteX18" fmla="*/ 4882896 w 8229600"/>
              <a:gd name="connsiteY18" fmla="*/ 13716 h 13716"/>
              <a:gd name="connsiteX19" fmla="*/ 4443984 w 8229600"/>
              <a:gd name="connsiteY19" fmla="*/ 13716 h 13716"/>
              <a:gd name="connsiteX20" fmla="*/ 3758184 w 8229600"/>
              <a:gd name="connsiteY20" fmla="*/ 13716 h 13716"/>
              <a:gd name="connsiteX21" fmla="*/ 3236976 w 8229600"/>
              <a:gd name="connsiteY21" fmla="*/ 13716 h 13716"/>
              <a:gd name="connsiteX22" fmla="*/ 2386584 w 8229600"/>
              <a:gd name="connsiteY22" fmla="*/ 13716 h 13716"/>
              <a:gd name="connsiteX23" fmla="*/ 1947672 w 8229600"/>
              <a:gd name="connsiteY23" fmla="*/ 13716 h 13716"/>
              <a:gd name="connsiteX24" fmla="*/ 1261872 w 8229600"/>
              <a:gd name="connsiteY24" fmla="*/ 13716 h 13716"/>
              <a:gd name="connsiteX25" fmla="*/ 822960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997" y="6635"/>
                  <a:pt x="8229550" y="9822"/>
                  <a:pt x="8229600" y="13716"/>
                </a:cubicBezTo>
                <a:cubicBezTo>
                  <a:pt x="7945777" y="15373"/>
                  <a:pt x="7812308" y="-13083"/>
                  <a:pt x="7461504" y="13716"/>
                </a:cubicBezTo>
                <a:cubicBezTo>
                  <a:pt x="7129391" y="48613"/>
                  <a:pt x="7087333" y="37334"/>
                  <a:pt x="6940296" y="13716"/>
                </a:cubicBezTo>
                <a:cubicBezTo>
                  <a:pt x="6810862" y="-27592"/>
                  <a:pt x="6701312" y="14789"/>
                  <a:pt x="6419088" y="13716"/>
                </a:cubicBezTo>
                <a:cubicBezTo>
                  <a:pt x="6152777" y="14283"/>
                  <a:pt x="5868611" y="44230"/>
                  <a:pt x="5650992" y="13716"/>
                </a:cubicBezTo>
                <a:cubicBezTo>
                  <a:pt x="5439747" y="10678"/>
                  <a:pt x="5334901" y="-5616"/>
                  <a:pt x="5129784" y="13716"/>
                </a:cubicBezTo>
                <a:cubicBezTo>
                  <a:pt x="4955906" y="35886"/>
                  <a:pt x="4793216" y="29316"/>
                  <a:pt x="4690872" y="13716"/>
                </a:cubicBezTo>
                <a:cubicBezTo>
                  <a:pt x="4552374" y="26515"/>
                  <a:pt x="4318742" y="1676"/>
                  <a:pt x="4087368" y="13716"/>
                </a:cubicBezTo>
                <a:cubicBezTo>
                  <a:pt x="3849418" y="28053"/>
                  <a:pt x="3751577" y="25116"/>
                  <a:pt x="3401568" y="13716"/>
                </a:cubicBezTo>
                <a:cubicBezTo>
                  <a:pt x="3067953" y="15837"/>
                  <a:pt x="3012425" y="22307"/>
                  <a:pt x="2798064" y="13716"/>
                </a:cubicBezTo>
                <a:cubicBezTo>
                  <a:pt x="2565154" y="11948"/>
                  <a:pt x="2426719" y="-36366"/>
                  <a:pt x="2276856" y="13716"/>
                </a:cubicBezTo>
                <a:cubicBezTo>
                  <a:pt x="2090980" y="-190"/>
                  <a:pt x="1702030" y="-12752"/>
                  <a:pt x="1426464" y="13716"/>
                </a:cubicBezTo>
                <a:cubicBezTo>
                  <a:pt x="1104481" y="65071"/>
                  <a:pt x="985013" y="-12262"/>
                  <a:pt x="740664" y="13716"/>
                </a:cubicBezTo>
                <a:cubicBezTo>
                  <a:pt x="507391" y="37071"/>
                  <a:pt x="191740" y="-16226"/>
                  <a:pt x="0" y="13716"/>
                </a:cubicBezTo>
                <a:cubicBezTo>
                  <a:pt x="503" y="9208"/>
                  <a:pt x="165" y="5575"/>
                  <a:pt x="0" y="0"/>
                </a:cubicBezTo>
                <a:close/>
              </a:path>
              <a:path w="8229600" h="13716"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29236" y="7266"/>
                  <a:pt x="8229919" y="9308"/>
                  <a:pt x="8229600" y="13716"/>
                </a:cubicBezTo>
                <a:cubicBezTo>
                  <a:pt x="8094333" y="-9824"/>
                  <a:pt x="7850928" y="32876"/>
                  <a:pt x="7626096" y="13716"/>
                </a:cubicBezTo>
                <a:cubicBezTo>
                  <a:pt x="7448378" y="-5141"/>
                  <a:pt x="7315174" y="-6416"/>
                  <a:pt x="7022592" y="13716"/>
                </a:cubicBezTo>
                <a:cubicBezTo>
                  <a:pt x="6686163" y="45927"/>
                  <a:pt x="6352629" y="18938"/>
                  <a:pt x="6172200" y="13716"/>
                </a:cubicBezTo>
                <a:cubicBezTo>
                  <a:pt x="6015590" y="37773"/>
                  <a:pt x="5770309" y="16706"/>
                  <a:pt x="5650992" y="13716"/>
                </a:cubicBezTo>
                <a:cubicBezTo>
                  <a:pt x="5483975" y="7520"/>
                  <a:pt x="5165324" y="64376"/>
                  <a:pt x="4882896" y="13716"/>
                </a:cubicBezTo>
                <a:cubicBezTo>
                  <a:pt x="4568934" y="2481"/>
                  <a:pt x="4556334" y="23104"/>
                  <a:pt x="4443984" y="13716"/>
                </a:cubicBezTo>
                <a:cubicBezTo>
                  <a:pt x="4320775" y="6004"/>
                  <a:pt x="4034988" y="-8062"/>
                  <a:pt x="3758184" y="13716"/>
                </a:cubicBezTo>
                <a:cubicBezTo>
                  <a:pt x="3445155" y="-5570"/>
                  <a:pt x="3367892" y="9252"/>
                  <a:pt x="3236976" y="13716"/>
                </a:cubicBezTo>
                <a:cubicBezTo>
                  <a:pt x="3093796" y="21836"/>
                  <a:pt x="2635824" y="19560"/>
                  <a:pt x="2386584" y="13716"/>
                </a:cubicBezTo>
                <a:cubicBezTo>
                  <a:pt x="2139815" y="-7869"/>
                  <a:pt x="2105958" y="21373"/>
                  <a:pt x="1947672" y="13716"/>
                </a:cubicBezTo>
                <a:cubicBezTo>
                  <a:pt x="1801011" y="-24483"/>
                  <a:pt x="1533636" y="10074"/>
                  <a:pt x="1261872" y="13716"/>
                </a:cubicBezTo>
                <a:cubicBezTo>
                  <a:pt x="989528" y="27655"/>
                  <a:pt x="1025848" y="10113"/>
                  <a:pt x="822960" y="13716"/>
                </a:cubicBezTo>
                <a:cubicBezTo>
                  <a:pt x="653456" y="16384"/>
                  <a:pt x="304027" y="3429"/>
                  <a:pt x="0" y="13716"/>
                </a:cubicBezTo>
                <a:cubicBezTo>
                  <a:pt x="326" y="10292"/>
                  <a:pt x="-17" y="5199"/>
                  <a:pt x="0" y="0"/>
                </a:cubicBezTo>
                <a:close/>
              </a:path>
              <a:path w="8229600" h="13716"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815" y="6665"/>
                  <a:pt x="8229309" y="10133"/>
                  <a:pt x="8229600" y="13716"/>
                </a:cubicBezTo>
                <a:cubicBezTo>
                  <a:pt x="7944174" y="-33676"/>
                  <a:pt x="7795646" y="-38977"/>
                  <a:pt x="7461504" y="13716"/>
                </a:cubicBezTo>
                <a:cubicBezTo>
                  <a:pt x="7129776" y="46515"/>
                  <a:pt x="7082769" y="26874"/>
                  <a:pt x="6940296" y="13716"/>
                </a:cubicBezTo>
                <a:cubicBezTo>
                  <a:pt x="6799665" y="-20447"/>
                  <a:pt x="6652769" y="27211"/>
                  <a:pt x="6419088" y="13716"/>
                </a:cubicBezTo>
                <a:cubicBezTo>
                  <a:pt x="6143970" y="47703"/>
                  <a:pt x="5863165" y="-21103"/>
                  <a:pt x="5650992" y="13716"/>
                </a:cubicBezTo>
                <a:cubicBezTo>
                  <a:pt x="5419172" y="36034"/>
                  <a:pt x="5309448" y="-4977"/>
                  <a:pt x="5129784" y="13716"/>
                </a:cubicBezTo>
                <a:cubicBezTo>
                  <a:pt x="4947928" y="21451"/>
                  <a:pt x="4795021" y="1288"/>
                  <a:pt x="4690872" y="13716"/>
                </a:cubicBezTo>
                <a:cubicBezTo>
                  <a:pt x="4564358" y="-14151"/>
                  <a:pt x="4295485" y="-29852"/>
                  <a:pt x="4087368" y="13716"/>
                </a:cubicBezTo>
                <a:cubicBezTo>
                  <a:pt x="3871704" y="35834"/>
                  <a:pt x="3732927" y="-15470"/>
                  <a:pt x="3401568" y="13716"/>
                </a:cubicBezTo>
                <a:cubicBezTo>
                  <a:pt x="3075889" y="15088"/>
                  <a:pt x="3025898" y="39828"/>
                  <a:pt x="2798064" y="13716"/>
                </a:cubicBezTo>
                <a:cubicBezTo>
                  <a:pt x="2581856" y="-25441"/>
                  <a:pt x="2428311" y="-9472"/>
                  <a:pt x="2276856" y="13716"/>
                </a:cubicBezTo>
                <a:cubicBezTo>
                  <a:pt x="2098246" y="48711"/>
                  <a:pt x="1737531" y="51387"/>
                  <a:pt x="1426464" y="13716"/>
                </a:cubicBezTo>
                <a:cubicBezTo>
                  <a:pt x="1104708" y="21917"/>
                  <a:pt x="1006595" y="11356"/>
                  <a:pt x="740664" y="13716"/>
                </a:cubicBezTo>
                <a:cubicBezTo>
                  <a:pt x="480378" y="28512"/>
                  <a:pt x="202592" y="-16929"/>
                  <a:pt x="0" y="13716"/>
                </a:cubicBezTo>
                <a:cubicBezTo>
                  <a:pt x="244" y="8978"/>
                  <a:pt x="436" y="641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39" r="978" b="1"/>
          <a:stretch/>
        </p:blipFill>
        <p:spPr>
          <a:xfrm>
            <a:off x="5756743" y="1570482"/>
            <a:ext cx="2955798" cy="3072384"/>
          </a:xfrm>
          <a:prstGeom prst="rect">
            <a:avLst/>
          </a:prstGeom>
        </p:spPr>
      </p:pic>
      <p:graphicFrame>
        <p:nvGraphicFramePr>
          <p:cNvPr id="6" name="Content Placeholder 2">
            <a:extLst>
              <a:ext uri="{FF2B5EF4-FFF2-40B4-BE49-F238E27FC236}">
                <a16:creationId xmlns:a16="http://schemas.microsoft.com/office/drawing/2014/main" id="{60CFA1AC-408F-8FB0-F0A8-ABD4734EFCC5}"/>
              </a:ext>
            </a:extLst>
          </p:cNvPr>
          <p:cNvGraphicFramePr>
            <a:graphicFrameLocks noGrp="1"/>
          </p:cNvGraphicFramePr>
          <p:nvPr>
            <p:ph idx="1"/>
            <p:extLst>
              <p:ext uri="{D42A27DB-BD31-4B8C-83A1-F6EECF244321}">
                <p14:modId xmlns:p14="http://schemas.microsoft.com/office/powerpoint/2010/main" val="2809004792"/>
              </p:ext>
            </p:extLst>
          </p:nvPr>
        </p:nvGraphicFramePr>
        <p:xfrm>
          <a:off x="429369" y="1553487"/>
          <a:ext cx="5035164" cy="3089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57363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C00F2954-1509-AED0-790E-F16CF9FE884D}"/>
              </a:ext>
            </a:extLst>
          </p:cNvPr>
          <p:cNvGraphicFramePr>
            <a:graphicFrameLocks noGrp="1"/>
          </p:cNvGraphicFramePr>
          <p:nvPr>
            <p:ph idx="1"/>
          </p:nvPr>
        </p:nvGraphicFramePr>
        <p:xfrm>
          <a:off x="628650" y="773897"/>
          <a:ext cx="7886700" cy="40405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a:extLst>
              <a:ext uri="{FF2B5EF4-FFF2-40B4-BE49-F238E27FC236}">
                <a16:creationId xmlns:a16="http://schemas.microsoft.com/office/drawing/2014/main" id="{193DE02F-93DD-F141-914C-FD693081B2FA}"/>
              </a:ext>
            </a:extLst>
          </p:cNvPr>
          <p:cNvSpPr>
            <a:spLocks noGrp="1"/>
          </p:cNvSpPr>
          <p:nvPr>
            <p:ph type="body" sz="quarter" idx="13"/>
          </p:nvPr>
        </p:nvSpPr>
        <p:spPr/>
        <p:txBody>
          <a:bodyPr/>
          <a:lstStyle/>
          <a:p>
            <a:r>
              <a:rPr lang="en-US" b="1" dirty="0">
                <a:latin typeface="Calibri" panose="020F0502020204030204" pitchFamily="34" charset="0"/>
                <a:cs typeface="Calibri" panose="020F0502020204030204" pitchFamily="34" charset="0"/>
              </a:rPr>
              <a:t>Overview</a:t>
            </a:r>
          </a:p>
        </p:txBody>
      </p:sp>
    </p:spTree>
    <p:extLst>
      <p:ext uri="{BB962C8B-B14F-4D97-AF65-F5344CB8AC3E}">
        <p14:creationId xmlns:p14="http://schemas.microsoft.com/office/powerpoint/2010/main" val="544956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42170" y="642135"/>
            <a:ext cx="3420438" cy="846051"/>
          </a:xfrm>
        </p:spPr>
        <p:txBody>
          <a:bodyPr anchor="ctr">
            <a:normAutofit/>
          </a:bodyPr>
          <a:lstStyle/>
          <a:p>
            <a:r>
              <a:rPr lang="en-US" sz="2600" b="1">
                <a:latin typeface="Calibri" panose="020F0502020204030204" pitchFamily="34" charset="0"/>
                <a:cs typeface="Calibri" panose="020F0502020204030204" pitchFamily="34" charset="0"/>
              </a:rPr>
              <a:t>North Carolina Harm Reduction Coalition</a:t>
            </a:r>
          </a:p>
        </p:txBody>
      </p:sp>
      <p:grpSp>
        <p:nvGrpSpPr>
          <p:cNvPr id="16" name="Group 1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12613"/>
            <a:ext cx="266396" cy="505095"/>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8813" y="1567926"/>
            <a:ext cx="3223260" cy="205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43039" y="1747878"/>
            <a:ext cx="3419569" cy="2984689"/>
          </a:xfrm>
        </p:spPr>
        <p:txBody>
          <a:bodyPr anchor="ctr">
            <a:normAutofit/>
          </a:bodyPr>
          <a:lstStyle/>
          <a:p>
            <a:pPr marL="0" indent="0">
              <a:buNone/>
            </a:pPr>
            <a:r>
              <a:rPr lang="en-US" sz="1500">
                <a:latin typeface="Calibri" panose="020F0502020204030204" pitchFamily="34" charset="0"/>
                <a:cs typeface="Calibri" panose="020F0502020204030204" pitchFamily="34" charset="0"/>
              </a:rPr>
              <a:t>Grassroots advocacy, resource development, coalition building and direct services for people impacted by drug use, sex work, drug overdose, STI’s, HIV, and Hepatitis. </a:t>
            </a:r>
          </a:p>
          <a:p>
            <a:pPr marL="0" indent="0">
              <a:buNone/>
            </a:pPr>
            <a:endParaRPr lang="en-US" sz="1500">
              <a:latin typeface="Calibri" panose="020F0502020204030204" pitchFamily="34" charset="0"/>
              <a:cs typeface="Calibri" panose="020F0502020204030204" pitchFamily="34" charset="0"/>
            </a:endParaRPr>
          </a:p>
          <a:p>
            <a:pPr marL="0" indent="0">
              <a:buNone/>
            </a:pPr>
            <a:r>
              <a:rPr lang="en-US" sz="1500">
                <a:latin typeface="Calibri" panose="020F0502020204030204" pitchFamily="34" charset="0"/>
                <a:cs typeface="Calibri" panose="020F0502020204030204" pitchFamily="34" charset="0"/>
              </a:rPr>
              <a:t>Provide resources and support to law enforcement, public health, and providers. </a:t>
            </a:r>
          </a:p>
        </p:txBody>
      </p:sp>
      <p:sp>
        <p:nvSpPr>
          <p:cNvPr id="17" name="Rectangle 1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23252" y="0"/>
            <a:ext cx="1120748" cy="51435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4357" y="385389"/>
            <a:ext cx="4507025" cy="437593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541"/>
          <a:stretch/>
        </p:blipFill>
        <p:spPr>
          <a:xfrm>
            <a:off x="4483341" y="599514"/>
            <a:ext cx="4069057" cy="3944472"/>
          </a:xfrm>
          <a:prstGeom prst="rect">
            <a:avLst/>
          </a:prstGeom>
        </p:spPr>
      </p:pic>
    </p:spTree>
    <p:extLst>
      <p:ext uri="{BB962C8B-B14F-4D97-AF65-F5344CB8AC3E}">
        <p14:creationId xmlns:p14="http://schemas.microsoft.com/office/powerpoint/2010/main" val="2036470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24525" y="2400300"/>
            <a:ext cx="2949178" cy="1314450"/>
          </a:xfrm>
          <a:prstGeom prst="rect">
            <a:avLst/>
          </a:prstGeom>
        </p:spPr>
        <p:txBody>
          <a:bodyPr vert="horz" lIns="91440" tIns="45720" rIns="91440" bIns="45720" rtlCol="0" anchor="b">
            <a:normAutofit/>
          </a:bodyPr>
          <a:lstStyle/>
          <a:p>
            <a:pPr defTabSz="685800" eaLnBrk="1" hangingPunct="1">
              <a:lnSpc>
                <a:spcPct val="90000"/>
              </a:lnSpc>
              <a:spcAft>
                <a:spcPts val="600"/>
              </a:spcAft>
            </a:pPr>
            <a:r>
              <a:rPr lang="en-US" sz="2700" dirty="0">
                <a:solidFill>
                  <a:schemeClr val="bg1"/>
                </a:solidFill>
                <a:latin typeface="+mj-lt"/>
                <a:ea typeface="+mj-ea"/>
                <a:cs typeface="+mj-cs"/>
              </a:rPr>
              <a:t>The Journey</a:t>
            </a:r>
          </a:p>
          <a:p>
            <a:pPr defTabSz="685800" eaLnBrk="1" hangingPunct="1">
              <a:lnSpc>
                <a:spcPct val="90000"/>
              </a:lnSpc>
              <a:spcAft>
                <a:spcPts val="600"/>
              </a:spcAft>
            </a:pPr>
            <a:endParaRPr lang="en-US" sz="2700" dirty="0">
              <a:solidFill>
                <a:schemeClr val="bg1"/>
              </a:solidFill>
              <a:latin typeface="+mj-lt"/>
              <a:ea typeface="+mj-ea"/>
              <a:cs typeface="+mj-cs"/>
            </a:endParaRPr>
          </a:p>
          <a:p>
            <a:pPr defTabSz="685800" eaLnBrk="1" hangingPunct="1">
              <a:lnSpc>
                <a:spcPct val="90000"/>
              </a:lnSpc>
              <a:spcAft>
                <a:spcPts val="600"/>
              </a:spcAft>
            </a:pPr>
            <a:endParaRPr lang="en-US" sz="2700" dirty="0">
              <a:solidFill>
                <a:schemeClr val="bg1"/>
              </a:solidFill>
              <a:latin typeface="+mj-lt"/>
              <a:ea typeface="+mj-ea"/>
              <a:cs typeface="+mj-cs"/>
            </a:endParaRP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1435" r="24566" b="1"/>
          <a:stretch/>
        </p:blipFill>
        <p:spPr bwMode="auto">
          <a:xfrm>
            <a:off x="457200" y="342901"/>
            <a:ext cx="4457700" cy="44577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7" name="Text Placeholder 3">
            <a:extLst>
              <a:ext uri="{FF2B5EF4-FFF2-40B4-BE49-F238E27FC236}">
                <a16:creationId xmlns:a16="http://schemas.microsoft.com/office/drawing/2014/main" id="{F90A1974-9F7F-54A2-15F9-D9D13907356E}"/>
              </a:ext>
            </a:extLst>
          </p:cNvPr>
          <p:cNvSpPr>
            <a:spLocks noGrp="1"/>
          </p:cNvSpPr>
          <p:nvPr>
            <p:ph type="body" sz="half" idx="2"/>
          </p:nvPr>
        </p:nvSpPr>
        <p:spPr>
          <a:xfrm>
            <a:off x="5724525" y="3771900"/>
            <a:ext cx="2949178" cy="1028700"/>
          </a:xfrm>
        </p:spPr>
        <p:txBody>
          <a:bodyPr>
            <a:normAutofit/>
          </a:bodyPr>
          <a:lstStyle/>
          <a:p>
            <a:r>
              <a:rPr lang="en-US" sz="2800" dirty="0"/>
              <a:t>How We Got Here!</a:t>
            </a:r>
          </a:p>
        </p:txBody>
      </p:sp>
    </p:spTree>
    <p:extLst>
      <p:ext uri="{BB962C8B-B14F-4D97-AF65-F5344CB8AC3E}">
        <p14:creationId xmlns:p14="http://schemas.microsoft.com/office/powerpoint/2010/main" val="3498085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550B7B2-43F4-461A-8E6F-29947573F1AD}"/>
              </a:ext>
            </a:extLst>
          </p:cNvPr>
          <p:cNvPicPr/>
          <p:nvPr/>
        </p:nvPicPr>
        <p:blipFill>
          <a:blip r:embed="rId3"/>
          <a:stretch>
            <a:fillRect/>
          </a:stretch>
        </p:blipFill>
        <p:spPr>
          <a:xfrm>
            <a:off x="1385888" y="96441"/>
            <a:ext cx="6354762" cy="4766072"/>
          </a:xfrm>
          <a:prstGeom prst="rect">
            <a:avLst/>
          </a:prstGeom>
          <a:noFill/>
        </p:spPr>
      </p:pic>
    </p:spTree>
    <p:extLst>
      <p:ext uri="{BB962C8B-B14F-4D97-AF65-F5344CB8AC3E}">
        <p14:creationId xmlns:p14="http://schemas.microsoft.com/office/powerpoint/2010/main" val="1970402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79263CC-E6CA-41E1-9BDF-8AD0404099E6}"/>
              </a:ext>
            </a:extLst>
          </p:cNvPr>
          <p:cNvSpPr>
            <a:spLocks noGrp="1"/>
          </p:cNvSpPr>
          <p:nvPr>
            <p:ph type="body" sz="quarter" idx="11"/>
          </p:nvPr>
        </p:nvSpPr>
        <p:spPr/>
        <p:txBody>
          <a:bodyPr/>
          <a:lstStyle/>
          <a:p>
            <a:endParaRPr lang="en-US"/>
          </a:p>
        </p:txBody>
      </p:sp>
      <p:pic>
        <p:nvPicPr>
          <p:cNvPr id="11" name="Picture 10">
            <a:extLst>
              <a:ext uri="{FF2B5EF4-FFF2-40B4-BE49-F238E27FC236}">
                <a16:creationId xmlns:a16="http://schemas.microsoft.com/office/drawing/2014/main" id="{F4365A26-AE90-470E-826F-4017E0ED7AD4}"/>
              </a:ext>
            </a:extLst>
          </p:cNvPr>
          <p:cNvPicPr/>
          <p:nvPr/>
        </p:nvPicPr>
        <p:blipFill>
          <a:blip r:embed="rId3"/>
          <a:stretch>
            <a:fillRect/>
          </a:stretch>
        </p:blipFill>
        <p:spPr>
          <a:xfrm>
            <a:off x="1143000" y="0"/>
            <a:ext cx="6858000" cy="5143500"/>
          </a:xfrm>
          <a:prstGeom prst="rect">
            <a:avLst/>
          </a:prstGeom>
        </p:spPr>
      </p:pic>
    </p:spTree>
    <p:extLst>
      <p:ext uri="{BB962C8B-B14F-4D97-AF65-F5344CB8AC3E}">
        <p14:creationId xmlns:p14="http://schemas.microsoft.com/office/powerpoint/2010/main" val="172406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ED8677E1-2A63-E5EC-8B00-71138F6C6188}"/>
              </a:ext>
            </a:extLst>
          </p:cNvPr>
          <p:cNvSpPr>
            <a:spLocks noGrp="1"/>
          </p:cNvSpPr>
          <p:nvPr>
            <p:ph type="body" sz="quarter" idx="11"/>
          </p:nvPr>
        </p:nvSpPr>
        <p:spPr>
          <a:xfrm>
            <a:off x="524934" y="4687094"/>
            <a:ext cx="7992005" cy="247650"/>
          </a:xfrm>
        </p:spPr>
        <p:txBody>
          <a:bodyPr/>
          <a:lstStyle/>
          <a:p>
            <a:endParaRPr lang="en-US"/>
          </a:p>
        </p:txBody>
      </p:sp>
      <p:graphicFrame>
        <p:nvGraphicFramePr>
          <p:cNvPr id="23" name="Text Placeholder 2">
            <a:extLst>
              <a:ext uri="{FF2B5EF4-FFF2-40B4-BE49-F238E27FC236}">
                <a16:creationId xmlns:a16="http://schemas.microsoft.com/office/drawing/2014/main" id="{F537F62F-74EC-5FB8-E462-7251D8836548}"/>
              </a:ext>
            </a:extLst>
          </p:cNvPr>
          <p:cNvGraphicFramePr/>
          <p:nvPr>
            <p:extLst>
              <p:ext uri="{D42A27DB-BD31-4B8C-83A1-F6EECF244321}">
                <p14:modId xmlns:p14="http://schemas.microsoft.com/office/powerpoint/2010/main" val="4208806690"/>
              </p:ext>
            </p:extLst>
          </p:nvPr>
        </p:nvGraphicFramePr>
        <p:xfrm>
          <a:off x="622300" y="1001680"/>
          <a:ext cx="7894638" cy="36771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3">
            <a:extLst>
              <a:ext uri="{FF2B5EF4-FFF2-40B4-BE49-F238E27FC236}">
                <a16:creationId xmlns:a16="http://schemas.microsoft.com/office/drawing/2014/main" id="{415D52F0-CE31-AFFB-7BAF-0BAAC259AD5F}"/>
              </a:ext>
            </a:extLst>
          </p:cNvPr>
          <p:cNvSpPr>
            <a:spLocks noGrp="1"/>
          </p:cNvSpPr>
          <p:nvPr>
            <p:ph type="title"/>
          </p:nvPr>
        </p:nvSpPr>
        <p:spPr/>
        <p:txBody>
          <a:bodyPr/>
          <a:lstStyle/>
          <a:p>
            <a:r>
              <a:rPr lang="en-US" dirty="0"/>
              <a:t>South Carolina Dept. of Health and Environmental Control</a:t>
            </a:r>
          </a:p>
        </p:txBody>
      </p:sp>
    </p:spTree>
    <p:extLst>
      <p:ext uri="{BB962C8B-B14F-4D97-AF65-F5344CB8AC3E}">
        <p14:creationId xmlns:p14="http://schemas.microsoft.com/office/powerpoint/2010/main" val="37573341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Medical Health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15_4109default" id="{E728D685-11FC-4812-BA85-57AC6F9C9F40}" vid="{BC4E008B-95FF-4815-904E-143A8EDFC1D4}"/>
    </a:ext>
  </a:extLst>
</a:theme>
</file>

<file path=ppt/theme/theme3.xml><?xml version="1.0" encoding="utf-8"?>
<a:theme xmlns:a="http://schemas.openxmlformats.org/drawingml/2006/main" name="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4.xml><?xml version="1.0" encoding="utf-8"?>
<a:theme xmlns:a="http://schemas.openxmlformats.org/drawingml/2006/main" name="3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6.xml><?xml version="1.0" encoding="utf-8"?>
<a:theme xmlns:a="http://schemas.openxmlformats.org/drawingml/2006/main" name="2_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7.xml><?xml version="1.0" encoding="utf-8"?>
<a:theme xmlns:a="http://schemas.openxmlformats.org/drawingml/2006/main" name="4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Template_2018">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2018" id="{DDB039D0-A906-42EB-94D3-FE18E9A2FD62}" vid="{56DB6A63-0D83-4475-8BA5-E855D1CAF52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39387</TotalTime>
  <Words>3066</Words>
  <Application>Microsoft Office PowerPoint</Application>
  <PresentationFormat>On-screen Show (16:9)</PresentationFormat>
  <Paragraphs>322</Paragraphs>
  <Slides>37</Slides>
  <Notes>27</Notes>
  <HiddenSlides>2</HiddenSlides>
  <MMClips>0</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37</vt:i4>
      </vt:variant>
    </vt:vector>
  </HeadingPairs>
  <TitlesOfParts>
    <vt:vector size="60" baseType="lpstr">
      <vt:lpstr>Arial</vt:lpstr>
      <vt:lpstr>Calibri</vt:lpstr>
      <vt:lpstr>Calibri Light</vt:lpstr>
      <vt:lpstr>Century Gothic</vt:lpstr>
      <vt:lpstr>Courier New</vt:lpstr>
      <vt:lpstr>Franklin Gothic Demi Cond</vt:lpstr>
      <vt:lpstr>Franklin Gothic Medium</vt:lpstr>
      <vt:lpstr>Franklin Gothic Medium Cond</vt:lpstr>
      <vt:lpstr>Gotham Bold</vt:lpstr>
      <vt:lpstr>Helvetica</vt:lpstr>
      <vt:lpstr>Libre Franklin</vt:lpstr>
      <vt:lpstr>Source Sans Pro</vt:lpstr>
      <vt:lpstr>Times New Roman</vt:lpstr>
      <vt:lpstr>Wingdings</vt:lpstr>
      <vt:lpstr>Office Theme</vt:lpstr>
      <vt:lpstr>Medical Health 16x9</vt:lpstr>
      <vt:lpstr>Template_2018</vt:lpstr>
      <vt:lpstr>3_Office Theme</vt:lpstr>
      <vt:lpstr>1_Template_2018</vt:lpstr>
      <vt:lpstr>2_Template_2018</vt:lpstr>
      <vt:lpstr>4_Office Theme</vt:lpstr>
      <vt:lpstr>4_Template_2018</vt:lpstr>
      <vt:lpstr>Acrobat Document</vt:lpstr>
      <vt:lpstr>“Barbecue and Sweet Tea”: The Changing Role of Law Enforcement in the Opioid Crisis and Building Partnerships with Public Health </vt:lpstr>
      <vt:lpstr>Lancaster County Coalition For Healthy Youth Prevention of Youth Substance Misuse  September 6th, 2023  </vt:lpstr>
      <vt:lpstr>Law Enforcement and Harm Reduction </vt:lpstr>
      <vt:lpstr>PowerPoint Presentation</vt:lpstr>
      <vt:lpstr>North Carolina Harm Reduction Coalition</vt:lpstr>
      <vt:lpstr>PowerPoint Presentation</vt:lpstr>
      <vt:lpstr>PowerPoint Presentation</vt:lpstr>
      <vt:lpstr>PowerPoint Presentation</vt:lpstr>
      <vt:lpstr>South Carolina Dept. of Health and Environmental Control</vt:lpstr>
      <vt:lpstr>What impact does Stigma have?</vt:lpstr>
      <vt:lpstr>Fentanyl Exposure &amp; Stigma </vt:lpstr>
      <vt:lpstr>PowerPoint Presentation</vt:lpstr>
      <vt:lpstr>PowerPoint Presentation</vt:lpstr>
      <vt:lpstr>Stigma Reduction W/Law Enforcement</vt:lpstr>
      <vt:lpstr>Taking a Harm Reduction Approach….</vt:lpstr>
      <vt:lpstr>Harm Reduction as we know it…</vt:lpstr>
      <vt:lpstr>Harm Reduction…</vt:lpstr>
      <vt:lpstr>Engaging Law Enforcement </vt:lpstr>
      <vt:lpstr>Law Enforcment Quotes</vt:lpstr>
      <vt:lpstr>PowerPoint Presentation</vt:lpstr>
      <vt:lpstr>PowerPoint Presentation</vt:lpstr>
      <vt:lpstr>Harm Reduction Strategies &amp; Partnerships</vt:lpstr>
      <vt:lpstr>PowerPoint Presentation</vt:lpstr>
      <vt:lpstr>PowerPoint Presentation</vt:lpstr>
      <vt:lpstr>PowerPoint Presentation</vt:lpstr>
      <vt:lpstr>Naloxone</vt:lpstr>
      <vt:lpstr>PowerPoint Presentation</vt:lpstr>
      <vt:lpstr>Syringe Exchange Programs</vt:lpstr>
      <vt:lpstr>PowerPoint Presentation</vt:lpstr>
      <vt:lpstr>SSP Written Verification</vt:lpstr>
      <vt:lpstr>PowerPoint Presentation</vt:lpstr>
      <vt:lpstr>Partnerships &amp; Reducing Criminal Justice Involvement </vt:lpstr>
      <vt:lpstr>Promising Practices</vt:lpstr>
      <vt:lpstr>PowerPoint Presentation</vt:lpstr>
      <vt:lpstr>PowerPoint Presentation</vt:lpstr>
      <vt:lpstr>PowerPoint Presentation</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SIzemore</dc:creator>
  <cp:lastModifiedBy>Terri Lee</cp:lastModifiedBy>
  <cp:revision>421</cp:revision>
  <cp:lastPrinted>2022-03-08T14:07:04Z</cp:lastPrinted>
  <dcterms:created xsi:type="dcterms:W3CDTF">2016-02-25T15:28:30Z</dcterms:created>
  <dcterms:modified xsi:type="dcterms:W3CDTF">2023-09-07T13:24:27Z</dcterms:modified>
</cp:coreProperties>
</file>